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0"/>
  </p:notesMasterIdLst>
  <p:sldIdLst>
    <p:sldId id="266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>
      <p:cViewPr varScale="1">
        <p:scale>
          <a:sx n="130" d="100"/>
          <a:sy n="130" d="100"/>
        </p:scale>
        <p:origin x="-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3E208C-9A23-4763-B38C-F0D6BEB099C0}" type="datetimeFigureOut">
              <a:rPr lang="en-US"/>
              <a:pPr>
                <a:defRPr/>
              </a:pPr>
              <a:t>10/31/14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09828CA-0479-4132-A258-10C11FD68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44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62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Chronically low-performing schools will not improve without the presence of easily accessible data, strong monitoring systems, an overall strategy for continuously monitoring progress, and a positive and trusting climate that views data as a tool to improve instruction for students.</a:t>
            </a:r>
          </a:p>
          <a:p>
            <a:pPr defTabSz="90662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Powerful system; user-friendly, queriable, accessible, w/ curriculum and intervention info, student schedules. one-stop shop.</a:t>
            </a:r>
          </a:p>
          <a:p>
            <a:pPr defTabSz="90662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-tools: walk thrush, evaluations, surveys, </a:t>
            </a:r>
          </a:p>
          <a:p>
            <a:pPr defTabSz="90662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-Overarching tool that ties to strategic plan, scorecards in Aldine, Norfolk’s comprehensive accountability plan reviews summative and formative data at district and school level. </a:t>
            </a:r>
          </a:p>
          <a:p>
            <a:pPr defTabSz="90662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-time to view data collaboratively at all levels, data is discussed openly, about instruction and problem-solving rather than finger points. Talk in these districts are “we saw the data and thought, wow, that didn’t go well, let’s figure out what happened.”  What do you need?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1F063-DE18-4FAC-8567-2B9978114A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1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2" descr="BSCP-2013_5x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08915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0"/>
          </p:nvPr>
        </p:nvSpPr>
        <p:spPr>
          <a:xfrm>
            <a:off x="6259513" y="6408738"/>
            <a:ext cx="2351087" cy="365125"/>
          </a:xfrm>
        </p:spPr>
        <p:txBody>
          <a:bodyPr/>
          <a:lstStyle>
            <a:lvl1pPr>
              <a:defRPr dirty="0"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© 2014 Edvance Research, Inc. 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12E5F2-6CDB-41D2-B5E0-980508301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6944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 blu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SCP-2013_5x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" t="4568" r="62857" b="17758"/>
          <a:stretch>
            <a:fillRect/>
          </a:stretch>
        </p:blipFill>
        <p:spPr bwMode="auto">
          <a:xfrm>
            <a:off x="8404225" y="5464175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CB20D3-BDE0-4192-AFBB-2A179A509C63}" type="datetime1">
              <a:rPr lang="en-US"/>
              <a:pPr>
                <a:defRPr/>
              </a:pPr>
              <a:t>10/31/14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2025" y="6408738"/>
            <a:ext cx="365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EAC2A-361A-4A5E-A896-6AE547840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8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- blu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BSCP-2013_5x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" t="4568" r="62857" b="17758"/>
          <a:stretch>
            <a:fillRect/>
          </a:stretch>
        </p:blipFill>
        <p:spPr bwMode="auto">
          <a:xfrm>
            <a:off x="8404225" y="5464175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03021-51E1-4FAE-89C3-69603B1AD963}" type="datetime1">
              <a:rPr lang="en-US"/>
              <a:pPr>
                <a:defRPr/>
              </a:pPr>
              <a:t>10/31/14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0913" y="6408738"/>
            <a:ext cx="365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E07E-F156-4174-871D-BB3F1C977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5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slide - no blue ba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BSCP-2013_5x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" t="4568" r="62857" b="17758"/>
          <a:stretch>
            <a:fillRect/>
          </a:stretch>
        </p:blipFill>
        <p:spPr bwMode="auto">
          <a:xfrm>
            <a:off x="8404225" y="5464175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659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11F87B-C514-4807-A97F-904CABC08DAB}" type="datetime1">
              <a:rPr lang="en-US"/>
              <a:pPr>
                <a:defRPr/>
              </a:pPr>
              <a:t>10/31/14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70913" y="6408738"/>
            <a:ext cx="365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37EFC-2403-4C68-B27B-2F5F0E84D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42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- no ba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BSCP-2013_5x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" t="4568" r="62857" b="17758"/>
          <a:stretch>
            <a:fillRect/>
          </a:stretch>
        </p:blipFill>
        <p:spPr bwMode="auto">
          <a:xfrm>
            <a:off x="8404225" y="5464175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l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3764E9-014B-4B5C-911B-A246178628EE}" type="datetime1">
              <a:rPr lang="en-US"/>
              <a:pPr>
                <a:defRPr/>
              </a:pPr>
              <a:t>10/31/14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70913" y="6408738"/>
            <a:ext cx="365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3A97D-557B-4A0A-A34D-FEB756D8B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41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EB0FF2-BFD4-4135-8FB0-AC6A97DA35F0}" type="datetime1">
              <a:rPr lang="en-US"/>
              <a:pPr>
                <a:defRPr/>
              </a:pPr>
              <a:t>10/31/14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B84330E0-CE7C-4F6B-88F6-9C7C214D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60075"/>
            <a:ext cx="86106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for </a:t>
            </a:r>
            <a:br>
              <a:rPr lang="en-US" dirty="0" smtClean="0"/>
            </a:br>
            <a:r>
              <a:rPr lang="en-US" dirty="0" smtClean="0"/>
              <a:t>Data-Based Decision-Making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11607"/>
            <a:ext cx="8153400" cy="1199704"/>
          </a:xfrm>
        </p:spPr>
        <p:txBody>
          <a:bodyPr/>
          <a:lstStyle/>
          <a:p>
            <a:r>
              <a:rPr lang="en-US" dirty="0" smtClean="0"/>
              <a:t>Heather Zavadsky</a:t>
            </a:r>
          </a:p>
          <a:p>
            <a:r>
              <a:rPr lang="en-US" dirty="0" smtClean="0"/>
              <a:t>Building State Capacity and Productivity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8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Data-Based Decision-Making?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Student achievement cannot improve </a:t>
            </a:r>
            <a:r>
              <a:rPr lang="en-US" dirty="0"/>
              <a:t>without </a:t>
            </a:r>
            <a:r>
              <a:rPr lang="en-US" dirty="0" smtClean="0"/>
              <a:t>data (all types), because </a:t>
            </a:r>
            <a:r>
              <a:rPr lang="en-US" dirty="0"/>
              <a:t>data is the pathway to prevention and appropriate </a:t>
            </a:r>
            <a:r>
              <a:rPr lang="en-US" dirty="0" smtClean="0"/>
              <a:t>intervention. </a:t>
            </a:r>
          </a:p>
          <a:p>
            <a:r>
              <a:rPr lang="en-US" dirty="0" smtClean="0"/>
              <a:t>Better to have diagnostics rather than an autopsy</a:t>
            </a:r>
          </a:p>
          <a:p>
            <a:r>
              <a:rPr lang="en-US" dirty="0" smtClean="0"/>
              <a:t>Should be used for all education decision-making</a:t>
            </a:r>
          </a:p>
          <a:p>
            <a:r>
              <a:rPr lang="en-US" dirty="0"/>
              <a:t>S</a:t>
            </a:r>
            <a:r>
              <a:rPr lang="en-US" dirty="0" smtClean="0"/>
              <a:t>hould be closely connected to teaching and learning in the classroom</a:t>
            </a:r>
          </a:p>
          <a:p>
            <a:r>
              <a:rPr lang="en-US" dirty="0" smtClean="0"/>
              <a:t>Involves data, interpretation, analysis, and intervention. 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9484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Is critical for answering many important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best school for my child? </a:t>
            </a:r>
          </a:p>
          <a:p>
            <a:r>
              <a:rPr lang="en-US" dirty="0" smtClean="0"/>
              <a:t>How can I ensure my students are mastering the correct skills?</a:t>
            </a:r>
          </a:p>
          <a:p>
            <a:r>
              <a:rPr lang="en-US" dirty="0" smtClean="0"/>
              <a:t>What is the best intervention for my struggling readers? </a:t>
            </a:r>
          </a:p>
          <a:p>
            <a:r>
              <a:rPr lang="en-US" dirty="0" smtClean="0"/>
              <a:t>What are the strengths and weaknesses of my teachers? </a:t>
            </a:r>
          </a:p>
          <a:p>
            <a:r>
              <a:rPr lang="en-US" dirty="0" smtClean="0"/>
              <a:t>How shall we invest our professional development dollars? </a:t>
            </a:r>
          </a:p>
          <a:p>
            <a:r>
              <a:rPr lang="en-US" dirty="0" smtClean="0"/>
              <a:t>Are our students college-and career-ready?</a:t>
            </a:r>
          </a:p>
          <a:p>
            <a:r>
              <a:rPr lang="en-US" dirty="0" smtClean="0"/>
              <a:t>How many of our students take remedial courses in college?</a:t>
            </a:r>
          </a:p>
          <a:p>
            <a:r>
              <a:rPr lang="en-US" dirty="0" smtClean="0"/>
              <a:t>Where should we invest our instructional dollars? </a:t>
            </a:r>
          </a:p>
          <a:p>
            <a:r>
              <a:rPr lang="en-US" dirty="0" smtClean="0"/>
              <a:t>Which schools need the most support?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7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Districts Can Provide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600" dirty="0" smtClean="0"/>
          </a:p>
          <a:p>
            <a:pPr marL="461963" indent="-285750"/>
            <a:r>
              <a:rPr lang="en-US" sz="3600" dirty="0" smtClean="0"/>
              <a:t>Powerful </a:t>
            </a:r>
            <a:r>
              <a:rPr lang="en-US" sz="3600" dirty="0" smtClean="0"/>
              <a:t>accessible data systems</a:t>
            </a:r>
          </a:p>
          <a:p>
            <a:pPr marL="461963" indent="-285750"/>
            <a:r>
              <a:rPr lang="en-US" sz="3600" dirty="0" smtClean="0"/>
              <a:t>Various </a:t>
            </a:r>
            <a:r>
              <a:rPr lang="en-US" sz="3600" dirty="0" smtClean="0"/>
              <a:t>data collection tools </a:t>
            </a:r>
          </a:p>
          <a:p>
            <a:pPr marL="461963" indent="-285750"/>
            <a:r>
              <a:rPr lang="en-US" sz="3600" dirty="0" smtClean="0"/>
              <a:t>An </a:t>
            </a:r>
            <a:r>
              <a:rPr lang="en-US" sz="3600" dirty="0" smtClean="0"/>
              <a:t>accountability tool or strategy </a:t>
            </a:r>
            <a:br>
              <a:rPr lang="en-US" sz="3600" dirty="0" smtClean="0"/>
            </a:br>
            <a:r>
              <a:rPr lang="en-US" sz="3600" dirty="0" smtClean="0"/>
              <a:t>to </a:t>
            </a:r>
            <a:r>
              <a:rPr lang="en-US" sz="3600" dirty="0" smtClean="0"/>
              <a:t>manage all the data pieces</a:t>
            </a:r>
          </a:p>
          <a:p>
            <a:pPr marL="461963" indent="-285750"/>
            <a:r>
              <a:rPr lang="en-US" sz="3600" dirty="0" smtClean="0"/>
              <a:t>Time to examine and discuss data collaboratively</a:t>
            </a:r>
          </a:p>
          <a:p>
            <a:pPr marL="461963" indent="-285750"/>
            <a:r>
              <a:rPr lang="en-US" sz="3600" dirty="0" smtClean="0"/>
              <a:t>A </a:t>
            </a:r>
            <a:r>
              <a:rPr lang="en-US" sz="3600" dirty="0" smtClean="0"/>
              <a:t>culture of trust and transparency that values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7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States Provide?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timely, user-friendly data</a:t>
            </a:r>
          </a:p>
          <a:p>
            <a:r>
              <a:rPr lang="en-US" dirty="0" smtClean="0"/>
              <a:t>Data-sharing orientation (within FERPA)</a:t>
            </a:r>
          </a:p>
          <a:p>
            <a:r>
              <a:rPr lang="en-US" dirty="0" smtClean="0"/>
              <a:t>Training on how to gather, analyze, and use data</a:t>
            </a:r>
          </a:p>
          <a:p>
            <a:r>
              <a:rPr lang="en-US" dirty="0" smtClean="0"/>
              <a:t>Avenue for rural leaders to weigh in on policy decisions</a:t>
            </a:r>
          </a:p>
          <a:p>
            <a:r>
              <a:rPr lang="en-US" dirty="0" smtClean="0"/>
              <a:t>Examples of supportive problem-solving approaches using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2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type of data can educators access in your state and district?</a:t>
            </a:r>
          </a:p>
          <a:p>
            <a:r>
              <a:rPr lang="en-US" dirty="0" smtClean="0"/>
              <a:t>How soon do they receive it? </a:t>
            </a:r>
          </a:p>
          <a:p>
            <a:r>
              <a:rPr lang="en-US" dirty="0" smtClean="0"/>
              <a:t>How can educators and legislators access data?</a:t>
            </a:r>
          </a:p>
          <a:p>
            <a:r>
              <a:rPr lang="en-US" dirty="0" smtClean="0"/>
              <a:t>How is data used and reported? </a:t>
            </a:r>
          </a:p>
          <a:p>
            <a:r>
              <a:rPr lang="en-US" dirty="0" smtClean="0"/>
              <a:t>How does pushback on testing and data privacy impact data-use in your state and districts?</a:t>
            </a:r>
          </a:p>
          <a:p>
            <a:r>
              <a:rPr lang="en-US" dirty="0" smtClean="0"/>
              <a:t>How does your state and district continuously monitor progress?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62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SCP PowerPoint Template [Compatibility Mode]" id="{5A1B0BAC-0450-45C6-8C8F-60CA8F2FD84B}" vid="{9A2ECD81-CA1D-4773-8885-1D903602B2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1EA4E39BA1774DA66048CF3E1F7942" ma:contentTypeVersion="0" ma:contentTypeDescription="Create a new document." ma:contentTypeScope="" ma:versionID="02d77c75f131b439d8b87f0ab155bffa">
  <xsd:schema xmlns:xsd="http://www.w3.org/2001/XMLSchema" xmlns:p="http://schemas.microsoft.com/office/2006/metadata/properties" targetNamespace="http://schemas.microsoft.com/office/2006/metadata/properties" ma:root="true" ma:fieldsID="1137efb900d000f8cb0670e35229457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6A4DD62-D8D7-4A35-8FE4-ABB9EA4FAC3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B9B5B4-0D57-49EC-B647-8AF9FF93C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BSCP PowerPoint Template</Template>
  <TotalTime>50</TotalTime>
  <Words>474</Words>
  <Application>Microsoft Macintosh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Best Practices for  Data-Based Decision-Making</vt:lpstr>
      <vt:lpstr>Why Data-Based Decision-Making?</vt:lpstr>
      <vt:lpstr>Data Is critical for answering many important questions</vt:lpstr>
      <vt:lpstr>What Districts Can Provide</vt:lpstr>
      <vt:lpstr>What Can States Provide?</vt:lpstr>
      <vt:lpstr>Considerations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 Data-Based Decision-Making</dc:title>
  <dc:creator>heather zavadsky</dc:creator>
  <cp:lastModifiedBy>John Spence</cp:lastModifiedBy>
  <cp:revision>3</cp:revision>
  <dcterms:created xsi:type="dcterms:W3CDTF">2014-10-22T21:36:57Z</dcterms:created>
  <dcterms:modified xsi:type="dcterms:W3CDTF">2014-10-31T16:18:13Z</dcterms:modified>
</cp:coreProperties>
</file>