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69" r:id="rId3"/>
    <p:sldId id="270" r:id="rId4"/>
    <p:sldId id="257" r:id="rId5"/>
    <p:sldId id="262" r:id="rId6"/>
    <p:sldId id="267" r:id="rId7"/>
    <p:sldId id="265" r:id="rId8"/>
    <p:sldId id="268" r:id="rId9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hn Spence" initials="JS" lastIdx="1" clrIdx="0"/>
  <p:cmAuthor id="1" name="Chris Times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968" y="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commentAuthors" Target="commentAuthors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10-13T16:54:10.402" idx="1">
    <p:pos x="10" y="10"/>
    <p:text>No suggestions on this one--it looks good to me!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A6FFCB4-CFD9-574F-B030-1BF86EDF0794}" type="datetimeFigureOut">
              <a:rPr lang="en-US"/>
              <a:pPr>
                <a:defRPr/>
              </a:pPr>
              <a:t>10/25/15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721D040-00AE-2F46-B8EE-8C890240C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783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9863" indent="-169863">
              <a:spcBef>
                <a:spcPct val="0"/>
              </a:spcBef>
              <a:buFontTx/>
              <a:buChar char="-"/>
            </a:pPr>
            <a:endParaRPr lang="en-US" dirty="0">
              <a:latin typeface="Calibri" charset="0"/>
            </a:endParaRP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21A02AA-01CA-4B4A-8030-A6C4A5268207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Title page design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" b="25896"/>
          <a:stretch/>
        </p:blipFill>
        <p:spPr>
          <a:xfrm>
            <a:off x="0" y="2870200"/>
            <a:ext cx="9144000" cy="2273300"/>
          </a:xfrm>
          <a:prstGeom prst="rect">
            <a:avLst/>
          </a:prstGeom>
        </p:spPr>
      </p:pic>
      <p:pic>
        <p:nvPicPr>
          <p:cNvPr id="5" name="Picture 4" title="Educators Rising — There's power in teachi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1" r="3562" b="9565"/>
          <a:stretch/>
        </p:blipFill>
        <p:spPr>
          <a:xfrm>
            <a:off x="0" y="3362325"/>
            <a:ext cx="3175000" cy="12731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151" y="557173"/>
            <a:ext cx="8123698" cy="1102519"/>
          </a:xfrm>
        </p:spPr>
        <p:txBody>
          <a:bodyPr anchor="b">
            <a:noAutofit/>
          </a:bodyPr>
          <a:lstStyle>
            <a:lvl1pPr algn="ctr"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700585"/>
            <a:ext cx="6400800" cy="1012952"/>
          </a:xfrm>
        </p:spPr>
        <p:txBody>
          <a:bodyPr>
            <a:noAutofit/>
          </a:bodyPr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261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F9697-568C-1843-B6B3-D71C2766AD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653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9B6E9-E32C-A540-811B-56BB3A467E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977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82839-E0C8-C746-B79D-4D8FC285EE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8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3229"/>
            <a:ext cx="8229600" cy="567928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457200" y="1729645"/>
            <a:ext cx="8229600" cy="27019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1860A-8588-B04C-8CBD-9B4544CE0F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527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BDCA7-5EE0-FF45-A114-DE694FDCB9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430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A912F-E432-B842-9985-F7FFDAAF40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545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F50D7-7FD8-174D-9C4F-4834F020BD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822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7E813-B1D9-0146-A0E7-C7F9A10659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1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BDF2B-F66E-894E-815F-C7F49089FF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022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9CCDC-CA1C-864F-B490-10B34EA269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129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FDFC7-5A9C-1E44-99BA-BD14CBC38C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346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title="Footer Design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81" b="15930"/>
          <a:stretch/>
        </p:blipFill>
        <p:spPr>
          <a:xfrm>
            <a:off x="2524125" y="4649788"/>
            <a:ext cx="6619875" cy="493712"/>
          </a:xfrm>
          <a:prstGeom prst="rect">
            <a:avLst/>
          </a:prstGeom>
        </p:spPr>
      </p:pic>
      <p:pic>
        <p:nvPicPr>
          <p:cNvPr id="11" name="Picture 10" title="Educators Rising logo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6"/>
          <a:stretch/>
        </p:blipFill>
        <p:spPr>
          <a:xfrm>
            <a:off x="238125" y="4479925"/>
            <a:ext cx="1782763" cy="663575"/>
          </a:xfrm>
          <a:prstGeom prst="rect">
            <a:avLst/>
          </a:prstGeom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1A54C2C-6643-9D44-8DC2-6B1E339960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comments" Target="../comments/commen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orsrising.org" TargetMode="External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2" Type="http://schemas.openxmlformats.org/officeDocument/2006/relationships/hyperlink" Target="mailto:dan@educatorsrising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/>
          <p:cNvSpPr>
            <a:spLocks noGrp="1"/>
          </p:cNvSpPr>
          <p:nvPr>
            <p:ph type="ctrTitle"/>
          </p:nvPr>
        </p:nvSpPr>
        <p:spPr>
          <a:xfrm>
            <a:off x="509588" y="260350"/>
            <a:ext cx="8124825" cy="1101725"/>
          </a:xfrm>
        </p:spPr>
        <p:txBody>
          <a:bodyPr/>
          <a:lstStyle/>
          <a:p>
            <a:r>
              <a:rPr lang="en-US" sz="3600" dirty="0">
                <a:latin typeface="Arial" charset="0"/>
              </a:rPr>
              <a:t/>
            </a:r>
            <a:br>
              <a:rPr lang="en-US" sz="3600" dirty="0">
                <a:latin typeface="Arial" charset="0"/>
              </a:rPr>
            </a:br>
            <a:r>
              <a:rPr lang="en-US" sz="3600" b="0" dirty="0">
                <a:latin typeface="Arial" charset="0"/>
              </a:rPr>
              <a:t/>
            </a:r>
            <a:br>
              <a:rPr lang="en-US" sz="3600" b="0" dirty="0">
                <a:latin typeface="Arial" charset="0"/>
              </a:rPr>
            </a:br>
            <a:r>
              <a:rPr lang="en-US" sz="3600" b="0" dirty="0">
                <a:latin typeface="Arial" charset="0"/>
              </a:rPr>
              <a:t/>
            </a:r>
            <a:br>
              <a:rPr lang="en-US" sz="3600" b="0" dirty="0">
                <a:latin typeface="Arial" charset="0"/>
              </a:rPr>
            </a:br>
            <a:r>
              <a:rPr lang="en-US" sz="3600" dirty="0">
                <a:latin typeface="Arial" charset="0"/>
              </a:rPr>
              <a:t>EDUCATORS </a:t>
            </a:r>
            <a:r>
              <a:rPr lang="en-US" sz="3600" dirty="0" smtClean="0">
                <a:latin typeface="Arial" charset="0"/>
              </a:rPr>
              <a:t>RISING</a:t>
            </a:r>
            <a:br>
              <a:rPr lang="en-US" sz="3600" dirty="0" smtClean="0">
                <a:latin typeface="Arial" charset="0"/>
              </a:rPr>
            </a:br>
            <a:r>
              <a:rPr lang="en-US" sz="2800" b="0" dirty="0" smtClean="0">
                <a:latin typeface="Arial" charset="0"/>
              </a:rPr>
              <a:t>Addressing Equity with Recruitment Pipelines </a:t>
            </a:r>
            <a:endParaRPr lang="en-US" sz="2800" dirty="0">
              <a:latin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638300"/>
            <a:ext cx="6400800" cy="1012825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 smtClean="0">
                <a:ea typeface="+mn-ea"/>
                <a:cs typeface="+mn-cs"/>
              </a:rPr>
              <a:t>Dan Brown, NBCT</a:t>
            </a:r>
            <a:endParaRPr lang="en-US" sz="2000" dirty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 smtClean="0">
                <a:ea typeface="+mn-ea"/>
                <a:cs typeface="+mn-cs"/>
              </a:rPr>
              <a:t>Co-Director, Educators Rising</a:t>
            </a:r>
          </a:p>
        </p:txBody>
      </p:sp>
      <p:pic>
        <p:nvPicPr>
          <p:cNvPr id="2" name="Picture 1" descr="Screen Shot 2015-09-21 at 10.28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334" y="3328630"/>
            <a:ext cx="3832666" cy="1299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500"/>
            <a:ext cx="8229600" cy="857250"/>
          </a:xfrm>
        </p:spPr>
        <p:txBody>
          <a:bodyPr/>
          <a:lstStyle/>
          <a:p>
            <a:pPr algn="ctr"/>
            <a:r>
              <a:rPr lang="en-US" sz="3200" dirty="0" smtClean="0">
                <a:latin typeface="+mn-lt"/>
              </a:rPr>
              <a:t>21</a:t>
            </a:r>
            <a:r>
              <a:rPr lang="en-US" sz="3200" baseline="30000" dirty="0" smtClean="0">
                <a:latin typeface="+mn-lt"/>
              </a:rPr>
              <a:t>st</a:t>
            </a:r>
            <a:r>
              <a:rPr lang="en-US" sz="3200" dirty="0" smtClean="0">
                <a:latin typeface="+mn-lt"/>
              </a:rPr>
              <a:t> Century Grow-Your-Own Pipelines</a:t>
            </a:r>
            <a:endParaRPr lang="en-US" sz="3200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28750"/>
            <a:ext cx="8229600" cy="567928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dirty="0" smtClean="0"/>
              <a:t>Recruitment is a community workforce development issue.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457200" y="1496678"/>
            <a:ext cx="8229600" cy="270198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Most teachers are homegrown. Over 60% of teachers work within 20 miles of where they went to high school.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dirty="0" smtClean="0"/>
              <a:t>Let’s start early</a:t>
            </a:r>
            <a:r>
              <a:rPr lang="en-US" dirty="0" smtClean="0"/>
              <a:t>–in </a:t>
            </a:r>
            <a:r>
              <a:rPr lang="en-US" dirty="0" smtClean="0"/>
              <a:t>secondary</a:t>
            </a:r>
            <a:r>
              <a:rPr lang="en-US" dirty="0" smtClean="0"/>
              <a:t>–and </a:t>
            </a:r>
            <a:r>
              <a:rPr lang="en-US" dirty="0" smtClean="0"/>
              <a:t>start with quality to help communities grow their own.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610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ducatorsRising-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58" y="89916"/>
            <a:ext cx="6773703" cy="451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3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857250"/>
          </a:xfrm>
        </p:spPr>
        <p:txBody>
          <a:bodyPr/>
          <a:lstStyle/>
          <a:p>
            <a:r>
              <a:rPr lang="en-US" sz="3200" dirty="0">
                <a:latin typeface="Arial" charset="0"/>
              </a:rPr>
              <a:t>Mission &amp; Vision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2"/>
          </p:nvPr>
        </p:nvSpPr>
        <p:spPr>
          <a:xfrm>
            <a:off x="457200" y="1063625"/>
            <a:ext cx="8229600" cy="3368675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400" b="1" dirty="0">
                <a:ea typeface="+mn-ea"/>
                <a:cs typeface="+mn-cs"/>
              </a:rPr>
              <a:t>Mission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400" dirty="0">
                <a:ea typeface="+mn-ea"/>
                <a:cs typeface="+mn-cs"/>
              </a:rPr>
              <a:t>Educators Rising cultivates highly skilled educators by guiding young people on a path to becoming accomplished teachers, beginning in high school and extending through college and into the profession.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sz="1200" dirty="0" smtClean="0"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400" b="1" dirty="0" smtClean="0">
                <a:ea typeface="+mn-ea"/>
                <a:cs typeface="+mn-cs"/>
              </a:rPr>
              <a:t>Vision</a:t>
            </a:r>
            <a:endParaRPr lang="en-US" sz="2400" b="1" dirty="0"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400" dirty="0">
                <a:ea typeface="+mn-ea"/>
                <a:cs typeface="+mn-cs"/>
              </a:rPr>
              <a:t>Every teacher in America has the skills and experience to help all students achieve their potential.</a:t>
            </a:r>
            <a:endParaRPr lang="en-US" sz="2400" dirty="0" smtClean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4" descr="VC site m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68488" y="-900113"/>
            <a:ext cx="5006976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3058"/>
            <a:ext cx="8229600" cy="857250"/>
          </a:xfrm>
        </p:spPr>
        <p:txBody>
          <a:bodyPr/>
          <a:lstStyle/>
          <a:p>
            <a:pPr algn="ctr"/>
            <a:r>
              <a:rPr lang="en-US" sz="3200" dirty="0" smtClean="0"/>
              <a:t>Educators Rising Academy Project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614302"/>
            <a:ext cx="8229600" cy="567928"/>
          </a:xfrm>
        </p:spPr>
        <p:txBody>
          <a:bodyPr/>
          <a:lstStyle/>
          <a:p>
            <a:pPr algn="ctr"/>
            <a:r>
              <a:rPr lang="en-US" b="0" dirty="0" smtClean="0"/>
              <a:t>Building a Grow-Your-Own Model</a:t>
            </a:r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457200" y="1105217"/>
            <a:ext cx="8229600" cy="270198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Standards (NBPTS partnership)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	What do 16-, 17-, and 18-year-old aspiring educators need to know </a:t>
            </a:r>
            <a:r>
              <a:rPr lang="en-US" sz="1400" dirty="0" smtClean="0">
                <a:solidFill>
                  <a:srgbClr val="FF0000"/>
                </a:solidFill>
              </a:rPr>
              <a:t>about and </a:t>
            </a:r>
            <a:r>
              <a:rPr lang="en-US" sz="1400" dirty="0" smtClean="0">
                <a:solidFill>
                  <a:srgbClr val="FF0000"/>
                </a:solidFill>
              </a:rPr>
              <a:t>be able to do to be on 	the road to great teaching?</a:t>
            </a:r>
          </a:p>
          <a:p>
            <a:pPr marL="0" indent="0">
              <a:buNone/>
            </a:pPr>
            <a:r>
              <a:rPr lang="en-US" sz="2000" dirty="0" smtClean="0"/>
              <a:t>Curriculum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</a:rPr>
              <a:t>	</a:t>
            </a:r>
            <a:r>
              <a:rPr lang="en-US" sz="1400" dirty="0" smtClean="0">
                <a:solidFill>
                  <a:srgbClr val="FF0000"/>
                </a:solidFill>
              </a:rPr>
              <a:t>How can schools and teacher leaders deliver a high-quality 1-year or 2-year </a:t>
            </a:r>
            <a:r>
              <a:rPr lang="en-US" sz="1400" dirty="0" err="1" smtClean="0">
                <a:solidFill>
                  <a:srgbClr val="FF0000"/>
                </a:solidFill>
              </a:rPr>
              <a:t>cocurricular</a:t>
            </a:r>
            <a:r>
              <a:rPr lang="en-US" sz="1400" dirty="0" smtClean="0">
                <a:solidFill>
                  <a:srgbClr val="FF0000"/>
                </a:solidFill>
              </a:rPr>
              <a:t> 	program with clinical experience?</a:t>
            </a:r>
          </a:p>
          <a:p>
            <a:pPr marL="0" indent="0">
              <a:buNone/>
            </a:pPr>
            <a:r>
              <a:rPr lang="en-US" sz="2000" dirty="0" smtClean="0"/>
              <a:t>Micro-credentials (Digital Promise partnership)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	How can we recognize and incentivize to accumulate key competencies on the road to great 	teaching?</a:t>
            </a:r>
          </a:p>
          <a:p>
            <a:pPr marL="0" indent="0">
              <a:buNone/>
            </a:pPr>
            <a:r>
              <a:rPr lang="en-US" sz="2000" dirty="0" smtClean="0"/>
              <a:t>Teacher Leader </a:t>
            </a:r>
            <a:r>
              <a:rPr lang="en-US" sz="2000" dirty="0"/>
              <a:t>T</a:t>
            </a:r>
            <a:r>
              <a:rPr lang="en-US" sz="2000" dirty="0" smtClean="0"/>
              <a:t>raining / Implementation Support</a:t>
            </a:r>
          </a:p>
          <a:p>
            <a:pPr marL="0" indent="0">
              <a:buNone/>
            </a:pPr>
            <a:r>
              <a:rPr lang="en-US" sz="1400" dirty="0" smtClean="0"/>
              <a:t>	</a:t>
            </a:r>
            <a:r>
              <a:rPr lang="en-US" sz="1400" dirty="0" smtClean="0">
                <a:solidFill>
                  <a:srgbClr val="FF0000"/>
                </a:solidFill>
              </a:rPr>
              <a:t>How can we provide online and offline support to schools and </a:t>
            </a:r>
            <a:r>
              <a:rPr lang="en-US" sz="1400" dirty="0" smtClean="0">
                <a:solidFill>
                  <a:srgbClr val="FF0000"/>
                </a:solidFill>
              </a:rPr>
              <a:t>teacher </a:t>
            </a:r>
            <a:r>
              <a:rPr lang="en-US" sz="1400" dirty="0" smtClean="0">
                <a:solidFill>
                  <a:srgbClr val="FF0000"/>
                </a:solidFill>
              </a:rPr>
              <a:t>leaders to ensure quality 	and sustainability in grow-your-own programs?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30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slide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8"/>
          <a:stretch>
            <a:fillRect/>
          </a:stretch>
        </p:blipFill>
        <p:spPr bwMode="auto">
          <a:xfrm>
            <a:off x="163513" y="-349250"/>
            <a:ext cx="884237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6553200" y="4699000"/>
            <a:ext cx="2133600" cy="342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1617FE0-69B6-BA43-9C62-1768EC929683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28625"/>
            <a:ext cx="8229600" cy="857250"/>
          </a:xfrm>
        </p:spPr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2800" b="0" dirty="0" smtClean="0"/>
              <a:t>Let’s keep in touch. </a:t>
            </a:r>
            <a:r>
              <a:rPr lang="en-US" sz="2800" dirty="0" smtClean="0"/>
              <a:t>There’s power in teaching.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8492"/>
            <a:ext cx="8229600" cy="3232150"/>
          </a:xfrm>
        </p:spPr>
        <p:txBody>
          <a:bodyPr/>
          <a:lstStyle/>
          <a:p>
            <a:pPr algn="ctr" fontAlgn="auto">
              <a:spcAft>
                <a:spcPts val="0"/>
              </a:spcAft>
              <a:buFont typeface="Arial"/>
              <a:buNone/>
              <a:defRPr/>
            </a:pPr>
            <a:endParaRPr lang="en-US" sz="3200" dirty="0" smtClean="0">
              <a:hlinkClick r:id="rId2"/>
            </a:endParaRPr>
          </a:p>
          <a:p>
            <a:pPr algn="ctr" fontAlgn="auto">
              <a:spcAft>
                <a:spcPts val="0"/>
              </a:spcAft>
              <a:buFont typeface="Arial"/>
              <a:buNone/>
              <a:defRPr/>
            </a:pPr>
            <a:endParaRPr lang="en-US" sz="2800" dirty="0" smtClean="0">
              <a:hlinkClick r:id="rId2"/>
            </a:endParaRPr>
          </a:p>
          <a:p>
            <a:pPr algn="ctr" fontAlgn="auto">
              <a:spcAft>
                <a:spcPts val="0"/>
              </a:spcAft>
              <a:buFont typeface="Arial"/>
              <a:buNone/>
              <a:defRPr/>
            </a:pPr>
            <a:endParaRPr lang="en-US" sz="2800" dirty="0">
              <a:hlinkClick r:id="rId2"/>
            </a:endParaRPr>
          </a:p>
          <a:p>
            <a:pPr algn="ctr" fontAlgn="auto">
              <a:spcAft>
                <a:spcPts val="0"/>
              </a:spcAft>
              <a:buFont typeface="Arial"/>
              <a:buNone/>
              <a:defRPr/>
            </a:pPr>
            <a:endParaRPr lang="en-US" sz="2800" dirty="0" smtClean="0">
              <a:hlinkClick r:id="rId2"/>
            </a:endParaRPr>
          </a:p>
          <a:p>
            <a:pPr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sz="2400" dirty="0" smtClean="0">
                <a:hlinkClick r:id="rId2"/>
              </a:rPr>
              <a:t>dan@educatorsrising.org</a:t>
            </a:r>
            <a:r>
              <a:rPr lang="en-US" sz="2400" dirty="0" smtClean="0"/>
              <a:t> </a:t>
            </a:r>
          </a:p>
          <a:p>
            <a:pPr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sz="2400" dirty="0" smtClean="0">
                <a:hlinkClick r:id="rId3"/>
              </a:rPr>
              <a:t>www.educatorsrising.org</a:t>
            </a:r>
            <a:r>
              <a:rPr lang="en-US" sz="2400" dirty="0" smtClean="0"/>
              <a:t> 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sz="1800" dirty="0" smtClean="0"/>
          </a:p>
        </p:txBody>
      </p:sp>
      <p:pic>
        <p:nvPicPr>
          <p:cNvPr id="5" name="Picture 4" descr="EducatorsRising-13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857" y="578174"/>
            <a:ext cx="4843831" cy="322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50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ducators Rising">
      <a:dk1>
        <a:sysClr val="windowText" lastClr="000000"/>
      </a:dk1>
      <a:lt1>
        <a:sysClr val="window" lastClr="FFFFFF"/>
      </a:lt1>
      <a:dk2>
        <a:srgbClr val="464646"/>
      </a:dk2>
      <a:lt2>
        <a:srgbClr val="E1E1E1"/>
      </a:lt2>
      <a:accent1>
        <a:srgbClr val="E40000"/>
      </a:accent1>
      <a:accent2>
        <a:srgbClr val="59CBE8"/>
      </a:accent2>
      <a:accent3>
        <a:srgbClr val="F2A900"/>
      </a:accent3>
      <a:accent4>
        <a:srgbClr val="97D700"/>
      </a:accent4>
      <a:accent5>
        <a:srgbClr val="3F3F3F"/>
      </a:accent5>
      <a:accent6>
        <a:srgbClr val="6F6F6F"/>
      </a:accent6>
      <a:hlink>
        <a:srgbClr val="E40000"/>
      </a:hlink>
      <a:folHlink>
        <a:srgbClr val="59CBE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15091</TotalTime>
  <Words>142</Words>
  <Application>Microsoft Macintosh PowerPoint</Application>
  <PresentationFormat>On-screen Show (16:9)</PresentationFormat>
  <Paragraphs>33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   EDUCATORS RISING Addressing Equity with Recruitment Pipelines </vt:lpstr>
      <vt:lpstr>21st Century Grow-Your-Own Pipelines</vt:lpstr>
      <vt:lpstr>PowerPoint Presentation</vt:lpstr>
      <vt:lpstr>Mission &amp; Vision</vt:lpstr>
      <vt:lpstr>PowerPoint Presentation</vt:lpstr>
      <vt:lpstr>Educators Rising Academy Project</vt:lpstr>
      <vt:lpstr>PowerPoint Presentation</vt:lpstr>
      <vt:lpstr> Let’s keep in touch. There’s power in teaching.</vt:lpstr>
    </vt:vector>
  </TitlesOfParts>
  <Company>Phi Delta Kappa International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Allie Strandmark</dc:creator>
  <cp:lastModifiedBy>Chris Times</cp:lastModifiedBy>
  <cp:revision>55</cp:revision>
  <dcterms:created xsi:type="dcterms:W3CDTF">2015-05-20T20:52:38Z</dcterms:created>
  <dcterms:modified xsi:type="dcterms:W3CDTF">2015-10-25T23:47:53Z</dcterms:modified>
</cp:coreProperties>
</file>