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9"/>
  </p:notesMasterIdLst>
  <p:handoutMasterIdLst>
    <p:handoutMasterId r:id="rId20"/>
  </p:handoutMasterIdLst>
  <p:sldIdLst>
    <p:sldId id="297" r:id="rId2"/>
    <p:sldId id="276" r:id="rId3"/>
    <p:sldId id="306" r:id="rId4"/>
    <p:sldId id="307" r:id="rId5"/>
    <p:sldId id="315" r:id="rId6"/>
    <p:sldId id="308" r:id="rId7"/>
    <p:sldId id="313" r:id="rId8"/>
    <p:sldId id="314" r:id="rId9"/>
    <p:sldId id="316" r:id="rId10"/>
    <p:sldId id="301" r:id="rId11"/>
    <p:sldId id="298" r:id="rId12"/>
    <p:sldId id="299" r:id="rId13"/>
    <p:sldId id="310" r:id="rId14"/>
    <p:sldId id="312" r:id="rId15"/>
    <p:sldId id="305" r:id="rId16"/>
    <p:sldId id="309" r:id="rId17"/>
    <p:sldId id="289" r:id="rId18"/>
  </p:sldIdLst>
  <p:sldSz cx="9144000" cy="6858000" type="screen4x3"/>
  <p:notesSz cx="6946900" cy="92075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hn Spence" initials="JS" lastIdx="1" clrIdx="0"/>
  <p:cmAuthor id="1" name="Chris Times" initia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70A8"/>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619" autoAdjust="0"/>
    <p:restoredTop sz="94605" autoAdjust="0"/>
  </p:normalViewPr>
  <p:slideViewPr>
    <p:cSldViewPr>
      <p:cViewPr>
        <p:scale>
          <a:sx n="66" d="100"/>
          <a:sy n="66" d="100"/>
        </p:scale>
        <p:origin x="-1664" y="-20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commentAuthors" Target="commentAuthors.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5-10-13T12:22:45.943" idx="1">
    <p:pos x="10" y="10"/>
    <p:text>Title is English Learners (vs. English Language Learners)
Title on Slide 14 is awry.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0323" cy="460375"/>
          </a:xfrm>
          <a:prstGeom prst="rect">
            <a:avLst/>
          </a:prstGeom>
        </p:spPr>
        <p:txBody>
          <a:bodyPr vert="horz" lIns="92301" tIns="46151" rIns="92301" bIns="46151" rtlCol="0"/>
          <a:lstStyle>
            <a:lvl1pPr algn="l">
              <a:defRPr sz="1200"/>
            </a:lvl1pPr>
          </a:lstStyle>
          <a:p>
            <a:endParaRPr lang="en-US" dirty="0"/>
          </a:p>
        </p:txBody>
      </p:sp>
      <p:sp>
        <p:nvSpPr>
          <p:cNvPr id="3" name="Date Placeholder 2"/>
          <p:cNvSpPr>
            <a:spLocks noGrp="1"/>
          </p:cNvSpPr>
          <p:nvPr>
            <p:ph type="dt" sz="quarter" idx="1"/>
          </p:nvPr>
        </p:nvSpPr>
        <p:spPr>
          <a:xfrm>
            <a:off x="3934970" y="0"/>
            <a:ext cx="3010323" cy="460375"/>
          </a:xfrm>
          <a:prstGeom prst="rect">
            <a:avLst/>
          </a:prstGeom>
        </p:spPr>
        <p:txBody>
          <a:bodyPr vert="horz" lIns="92301" tIns="46151" rIns="92301" bIns="46151" rtlCol="0"/>
          <a:lstStyle>
            <a:lvl1pPr algn="r">
              <a:defRPr sz="1200"/>
            </a:lvl1pPr>
          </a:lstStyle>
          <a:p>
            <a:fld id="{36461505-7B1C-4307-A295-5A731ECFFB85}" type="datetimeFigureOut">
              <a:rPr lang="en-US" smtClean="0"/>
              <a:pPr/>
              <a:t>10/25/15</a:t>
            </a:fld>
            <a:endParaRPr lang="en-US" dirty="0"/>
          </a:p>
        </p:txBody>
      </p:sp>
      <p:sp>
        <p:nvSpPr>
          <p:cNvPr id="4" name="Footer Placeholder 3"/>
          <p:cNvSpPr>
            <a:spLocks noGrp="1"/>
          </p:cNvSpPr>
          <p:nvPr>
            <p:ph type="ftr" sz="quarter" idx="2"/>
          </p:nvPr>
        </p:nvSpPr>
        <p:spPr>
          <a:xfrm>
            <a:off x="0" y="8745527"/>
            <a:ext cx="3010323" cy="460375"/>
          </a:xfrm>
          <a:prstGeom prst="rect">
            <a:avLst/>
          </a:prstGeom>
        </p:spPr>
        <p:txBody>
          <a:bodyPr vert="horz" lIns="92301" tIns="46151" rIns="92301" bIns="4615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4970" y="8745527"/>
            <a:ext cx="3010323" cy="460375"/>
          </a:xfrm>
          <a:prstGeom prst="rect">
            <a:avLst/>
          </a:prstGeom>
        </p:spPr>
        <p:txBody>
          <a:bodyPr vert="horz" lIns="92301" tIns="46151" rIns="92301" bIns="46151" rtlCol="0" anchor="b"/>
          <a:lstStyle>
            <a:lvl1pPr algn="r">
              <a:defRPr sz="1200"/>
            </a:lvl1pPr>
          </a:lstStyle>
          <a:p>
            <a:fld id="{5CA9E240-38F6-4169-AC96-1140EB21CE07}" type="slidenum">
              <a:rPr lang="en-US" smtClean="0"/>
              <a:pPr/>
              <a:t>‹#›</a:t>
            </a:fld>
            <a:endParaRPr lang="en-US" dirty="0"/>
          </a:p>
        </p:txBody>
      </p:sp>
    </p:spTree>
    <p:extLst>
      <p:ext uri="{BB962C8B-B14F-4D97-AF65-F5344CB8AC3E}">
        <p14:creationId xmlns:p14="http://schemas.microsoft.com/office/powerpoint/2010/main" val="17596978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0323" cy="460375"/>
          </a:xfrm>
          <a:prstGeom prst="rect">
            <a:avLst/>
          </a:prstGeom>
        </p:spPr>
        <p:txBody>
          <a:bodyPr vert="horz" lIns="92301" tIns="46151" rIns="92301" bIns="46151" rtlCol="0"/>
          <a:lstStyle>
            <a:lvl1pPr algn="l">
              <a:defRPr sz="1200"/>
            </a:lvl1pPr>
          </a:lstStyle>
          <a:p>
            <a:endParaRPr lang="en-US" dirty="0"/>
          </a:p>
        </p:txBody>
      </p:sp>
      <p:sp>
        <p:nvSpPr>
          <p:cNvPr id="3" name="Date Placeholder 2"/>
          <p:cNvSpPr>
            <a:spLocks noGrp="1"/>
          </p:cNvSpPr>
          <p:nvPr>
            <p:ph type="dt" idx="1"/>
          </p:nvPr>
        </p:nvSpPr>
        <p:spPr>
          <a:xfrm>
            <a:off x="3934970" y="0"/>
            <a:ext cx="3010323" cy="460375"/>
          </a:xfrm>
          <a:prstGeom prst="rect">
            <a:avLst/>
          </a:prstGeom>
        </p:spPr>
        <p:txBody>
          <a:bodyPr vert="horz" lIns="92301" tIns="46151" rIns="92301" bIns="46151" rtlCol="0"/>
          <a:lstStyle>
            <a:lvl1pPr algn="r">
              <a:defRPr sz="1200"/>
            </a:lvl1pPr>
          </a:lstStyle>
          <a:p>
            <a:fld id="{36A44AAD-1926-4044-BD3B-335C74E53293}" type="datetimeFigureOut">
              <a:rPr lang="en-US" smtClean="0"/>
              <a:pPr/>
              <a:t>10/25/15</a:t>
            </a:fld>
            <a:endParaRPr lang="en-US" dirty="0"/>
          </a:p>
        </p:txBody>
      </p:sp>
      <p:sp>
        <p:nvSpPr>
          <p:cNvPr id="4" name="Slide Image Placeholder 3"/>
          <p:cNvSpPr>
            <a:spLocks noGrp="1" noRot="1" noChangeAspect="1"/>
          </p:cNvSpPr>
          <p:nvPr>
            <p:ph type="sldImg" idx="2"/>
          </p:nvPr>
        </p:nvSpPr>
        <p:spPr>
          <a:xfrm>
            <a:off x="1171575" y="690563"/>
            <a:ext cx="4603750" cy="3452812"/>
          </a:xfrm>
          <a:prstGeom prst="rect">
            <a:avLst/>
          </a:prstGeom>
          <a:noFill/>
          <a:ln w="12700">
            <a:solidFill>
              <a:prstClr val="black"/>
            </a:solidFill>
          </a:ln>
        </p:spPr>
        <p:txBody>
          <a:bodyPr vert="horz" lIns="92301" tIns="46151" rIns="92301" bIns="46151" rtlCol="0" anchor="ctr"/>
          <a:lstStyle/>
          <a:p>
            <a:endParaRPr lang="en-US" dirty="0"/>
          </a:p>
        </p:txBody>
      </p:sp>
      <p:sp>
        <p:nvSpPr>
          <p:cNvPr id="5" name="Notes Placeholder 4"/>
          <p:cNvSpPr>
            <a:spLocks noGrp="1"/>
          </p:cNvSpPr>
          <p:nvPr>
            <p:ph type="body" sz="quarter" idx="3"/>
          </p:nvPr>
        </p:nvSpPr>
        <p:spPr>
          <a:xfrm>
            <a:off x="694690" y="4373563"/>
            <a:ext cx="5557520" cy="4143375"/>
          </a:xfrm>
          <a:prstGeom prst="rect">
            <a:avLst/>
          </a:prstGeom>
        </p:spPr>
        <p:txBody>
          <a:bodyPr vert="horz" lIns="92301" tIns="46151" rIns="92301" bIns="461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45527"/>
            <a:ext cx="3010323" cy="460375"/>
          </a:xfrm>
          <a:prstGeom prst="rect">
            <a:avLst/>
          </a:prstGeom>
        </p:spPr>
        <p:txBody>
          <a:bodyPr vert="horz" lIns="92301" tIns="46151" rIns="92301" bIns="4615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4970" y="8745527"/>
            <a:ext cx="3010323" cy="460375"/>
          </a:xfrm>
          <a:prstGeom prst="rect">
            <a:avLst/>
          </a:prstGeom>
        </p:spPr>
        <p:txBody>
          <a:bodyPr vert="horz" lIns="92301" tIns="46151" rIns="92301" bIns="46151" rtlCol="0" anchor="b"/>
          <a:lstStyle>
            <a:lvl1pPr algn="r">
              <a:defRPr sz="1200"/>
            </a:lvl1pPr>
          </a:lstStyle>
          <a:p>
            <a:fld id="{A8EF0277-BCDC-487B-86A5-A4654474388E}" type="slidenum">
              <a:rPr lang="en-US" smtClean="0"/>
              <a:pPr/>
              <a:t>‹#›</a:t>
            </a:fld>
            <a:endParaRPr lang="en-US" dirty="0"/>
          </a:p>
        </p:txBody>
      </p:sp>
    </p:spTree>
    <p:extLst>
      <p:ext uri="{BB962C8B-B14F-4D97-AF65-F5344CB8AC3E}">
        <p14:creationId xmlns:p14="http://schemas.microsoft.com/office/powerpoint/2010/main" val="99976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EF0277-BCDC-487B-86A5-A4654474388E}"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03938BA-219C-4522-BE6D-4C22C67DD5EB}" type="datetime1">
              <a:rPr lang="en-US" smtClean="0"/>
              <a:pPr/>
              <a:t>10/25/15</a:t>
            </a:fld>
            <a:endParaRPr lang="en-US" dirty="0"/>
          </a:p>
        </p:txBody>
      </p:sp>
      <p:sp>
        <p:nvSpPr>
          <p:cNvPr id="19" name="Footer Placeholder 18"/>
          <p:cNvSpPr>
            <a:spLocks noGrp="1"/>
          </p:cNvSpPr>
          <p:nvPr>
            <p:ph type="ftr" sz="quarter" idx="11"/>
          </p:nvPr>
        </p:nvSpPr>
        <p:spPr/>
        <p:txBody>
          <a:bodyPr/>
          <a:lstStyle/>
          <a:p>
            <a:r>
              <a:rPr lang="en-US" dirty="0" smtClean="0"/>
              <a:t>The Southeastern Equity Center</a:t>
            </a:r>
            <a:endParaRPr lang="en-US" dirty="0"/>
          </a:p>
        </p:txBody>
      </p:sp>
      <p:sp>
        <p:nvSpPr>
          <p:cNvPr id="27" name="Slide Number Placeholder 26"/>
          <p:cNvSpPr>
            <a:spLocks noGrp="1"/>
          </p:cNvSpPr>
          <p:nvPr>
            <p:ph type="sldNum" sz="quarter" idx="12"/>
          </p:nvPr>
        </p:nvSpPr>
        <p:spPr/>
        <p:txBody>
          <a:bodyPr/>
          <a:lstStyle/>
          <a:p>
            <a:fld id="{54001EBA-4FA4-4A50-B677-B3C474034FC3}"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BBAB31-0AE7-4A13-BF53-0BB571A65F56}" type="datetime1">
              <a:rPr lang="en-US" smtClean="0"/>
              <a:pPr/>
              <a:t>10/25/15</a:t>
            </a:fld>
            <a:endParaRPr lang="en-US" dirty="0"/>
          </a:p>
        </p:txBody>
      </p:sp>
      <p:sp>
        <p:nvSpPr>
          <p:cNvPr id="5" name="Footer Placeholder 4"/>
          <p:cNvSpPr>
            <a:spLocks noGrp="1"/>
          </p:cNvSpPr>
          <p:nvPr>
            <p:ph type="ftr" sz="quarter" idx="11"/>
          </p:nvPr>
        </p:nvSpPr>
        <p:spPr/>
        <p:txBody>
          <a:bodyPr/>
          <a:lstStyle/>
          <a:p>
            <a:r>
              <a:rPr lang="en-US" dirty="0" smtClean="0"/>
              <a:t>The Southeastern Equity Center</a:t>
            </a:r>
            <a:endParaRPr lang="en-US" dirty="0"/>
          </a:p>
        </p:txBody>
      </p:sp>
      <p:sp>
        <p:nvSpPr>
          <p:cNvPr id="6" name="Slide Number Placeholder 5"/>
          <p:cNvSpPr>
            <a:spLocks noGrp="1"/>
          </p:cNvSpPr>
          <p:nvPr>
            <p:ph type="sldNum" sz="quarter" idx="12"/>
          </p:nvPr>
        </p:nvSpPr>
        <p:spPr/>
        <p:txBody>
          <a:bodyPr/>
          <a:lstStyle/>
          <a:p>
            <a:fld id="{54001EBA-4FA4-4A50-B677-B3C474034FC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1AD8E5-82C1-4B71-B46A-F39F24050283}" type="datetime1">
              <a:rPr lang="en-US" smtClean="0"/>
              <a:pPr/>
              <a:t>10/25/15</a:t>
            </a:fld>
            <a:endParaRPr lang="en-US" dirty="0"/>
          </a:p>
        </p:txBody>
      </p:sp>
      <p:sp>
        <p:nvSpPr>
          <p:cNvPr id="5" name="Footer Placeholder 4"/>
          <p:cNvSpPr>
            <a:spLocks noGrp="1"/>
          </p:cNvSpPr>
          <p:nvPr>
            <p:ph type="ftr" sz="quarter" idx="11"/>
          </p:nvPr>
        </p:nvSpPr>
        <p:spPr/>
        <p:txBody>
          <a:bodyPr/>
          <a:lstStyle/>
          <a:p>
            <a:r>
              <a:rPr lang="en-US" dirty="0" smtClean="0"/>
              <a:t>The Southeastern Equity Center</a:t>
            </a:r>
            <a:endParaRPr lang="en-US" dirty="0"/>
          </a:p>
        </p:txBody>
      </p:sp>
      <p:sp>
        <p:nvSpPr>
          <p:cNvPr id="6" name="Slide Number Placeholder 5"/>
          <p:cNvSpPr>
            <a:spLocks noGrp="1"/>
          </p:cNvSpPr>
          <p:nvPr>
            <p:ph type="sldNum" sz="quarter" idx="12"/>
          </p:nvPr>
        </p:nvSpPr>
        <p:spPr/>
        <p:txBody>
          <a:bodyPr/>
          <a:lstStyle/>
          <a:p>
            <a:fld id="{54001EBA-4FA4-4A50-B677-B3C474034FC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EC1EAE-C8ED-4141-955C-A36F4AA0619C}" type="datetime1">
              <a:rPr lang="en-US" smtClean="0"/>
              <a:pPr/>
              <a:t>10/25/15</a:t>
            </a:fld>
            <a:endParaRPr lang="en-US" dirty="0"/>
          </a:p>
        </p:txBody>
      </p:sp>
      <p:sp>
        <p:nvSpPr>
          <p:cNvPr id="5" name="Footer Placeholder 4"/>
          <p:cNvSpPr>
            <a:spLocks noGrp="1"/>
          </p:cNvSpPr>
          <p:nvPr>
            <p:ph type="ftr" sz="quarter" idx="11"/>
          </p:nvPr>
        </p:nvSpPr>
        <p:spPr/>
        <p:txBody>
          <a:bodyPr/>
          <a:lstStyle/>
          <a:p>
            <a:r>
              <a:rPr lang="en-US" dirty="0" smtClean="0"/>
              <a:t>The Southeastern Equity Center</a:t>
            </a:r>
            <a:endParaRPr lang="en-US" dirty="0"/>
          </a:p>
        </p:txBody>
      </p:sp>
      <p:sp>
        <p:nvSpPr>
          <p:cNvPr id="6" name="Slide Number Placeholder 5"/>
          <p:cNvSpPr>
            <a:spLocks noGrp="1"/>
          </p:cNvSpPr>
          <p:nvPr>
            <p:ph type="sldNum" sz="quarter" idx="12"/>
          </p:nvPr>
        </p:nvSpPr>
        <p:spPr/>
        <p:txBody>
          <a:bodyPr/>
          <a:lstStyle/>
          <a:p>
            <a:fld id="{54001EBA-4FA4-4A50-B677-B3C474034FC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87BA5D5-291B-4F43-AF05-3A9E2F89C790}" type="datetime1">
              <a:rPr lang="en-US" smtClean="0"/>
              <a:pPr/>
              <a:t>10/25/15</a:t>
            </a:fld>
            <a:endParaRPr lang="en-US" dirty="0"/>
          </a:p>
        </p:txBody>
      </p:sp>
      <p:sp>
        <p:nvSpPr>
          <p:cNvPr id="5" name="Footer Placeholder 4"/>
          <p:cNvSpPr>
            <a:spLocks noGrp="1"/>
          </p:cNvSpPr>
          <p:nvPr>
            <p:ph type="ftr" sz="quarter" idx="11"/>
          </p:nvPr>
        </p:nvSpPr>
        <p:spPr/>
        <p:txBody>
          <a:bodyPr/>
          <a:lstStyle/>
          <a:p>
            <a:r>
              <a:rPr lang="en-US" dirty="0" smtClean="0"/>
              <a:t>The Southeastern Equity Center</a:t>
            </a:r>
            <a:endParaRPr lang="en-US" dirty="0"/>
          </a:p>
        </p:txBody>
      </p:sp>
      <p:sp>
        <p:nvSpPr>
          <p:cNvPr id="6" name="Slide Number Placeholder 5"/>
          <p:cNvSpPr>
            <a:spLocks noGrp="1"/>
          </p:cNvSpPr>
          <p:nvPr>
            <p:ph type="sldNum" sz="quarter" idx="12"/>
          </p:nvPr>
        </p:nvSpPr>
        <p:spPr/>
        <p:txBody>
          <a:bodyPr/>
          <a:lstStyle/>
          <a:p>
            <a:fld id="{54001EBA-4FA4-4A50-B677-B3C474034FC3}"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F50E8B4-25AC-4067-9DF7-E600C48E00A2}" type="datetime1">
              <a:rPr lang="en-US" smtClean="0"/>
              <a:pPr/>
              <a:t>10/25/15</a:t>
            </a:fld>
            <a:endParaRPr lang="en-US" dirty="0"/>
          </a:p>
        </p:txBody>
      </p:sp>
      <p:sp>
        <p:nvSpPr>
          <p:cNvPr id="6" name="Footer Placeholder 5"/>
          <p:cNvSpPr>
            <a:spLocks noGrp="1"/>
          </p:cNvSpPr>
          <p:nvPr>
            <p:ph type="ftr" sz="quarter" idx="11"/>
          </p:nvPr>
        </p:nvSpPr>
        <p:spPr/>
        <p:txBody>
          <a:bodyPr/>
          <a:lstStyle/>
          <a:p>
            <a:r>
              <a:rPr lang="en-US" dirty="0" smtClean="0"/>
              <a:t>The Southeastern Equity Center</a:t>
            </a:r>
            <a:endParaRPr lang="en-US" dirty="0"/>
          </a:p>
        </p:txBody>
      </p:sp>
      <p:sp>
        <p:nvSpPr>
          <p:cNvPr id="7" name="Slide Number Placeholder 6"/>
          <p:cNvSpPr>
            <a:spLocks noGrp="1"/>
          </p:cNvSpPr>
          <p:nvPr>
            <p:ph type="sldNum" sz="quarter" idx="12"/>
          </p:nvPr>
        </p:nvSpPr>
        <p:spPr/>
        <p:txBody>
          <a:bodyPr/>
          <a:lstStyle/>
          <a:p>
            <a:fld id="{54001EBA-4FA4-4A50-B677-B3C474034FC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71F3848-A5AB-4896-BA42-2238525514B3}" type="datetime1">
              <a:rPr lang="en-US" smtClean="0"/>
              <a:pPr/>
              <a:t>10/25/15</a:t>
            </a:fld>
            <a:endParaRPr lang="en-US" dirty="0"/>
          </a:p>
        </p:txBody>
      </p:sp>
      <p:sp>
        <p:nvSpPr>
          <p:cNvPr id="8" name="Footer Placeholder 7"/>
          <p:cNvSpPr>
            <a:spLocks noGrp="1"/>
          </p:cNvSpPr>
          <p:nvPr>
            <p:ph type="ftr" sz="quarter" idx="11"/>
          </p:nvPr>
        </p:nvSpPr>
        <p:spPr/>
        <p:txBody>
          <a:bodyPr/>
          <a:lstStyle/>
          <a:p>
            <a:r>
              <a:rPr lang="en-US" dirty="0" smtClean="0"/>
              <a:t>The Southeastern Equity Center</a:t>
            </a:r>
            <a:endParaRPr lang="en-US" dirty="0"/>
          </a:p>
        </p:txBody>
      </p:sp>
      <p:sp>
        <p:nvSpPr>
          <p:cNvPr id="9" name="Slide Number Placeholder 8"/>
          <p:cNvSpPr>
            <a:spLocks noGrp="1"/>
          </p:cNvSpPr>
          <p:nvPr>
            <p:ph type="sldNum" sz="quarter" idx="12"/>
          </p:nvPr>
        </p:nvSpPr>
        <p:spPr/>
        <p:txBody>
          <a:bodyPr/>
          <a:lstStyle/>
          <a:p>
            <a:fld id="{54001EBA-4FA4-4A50-B677-B3C474034FC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63BBBBB-43EC-4C28-B322-880EAC97FF12}" type="datetime1">
              <a:rPr lang="en-US" smtClean="0"/>
              <a:pPr/>
              <a:t>10/25/15</a:t>
            </a:fld>
            <a:endParaRPr lang="en-US" dirty="0"/>
          </a:p>
        </p:txBody>
      </p:sp>
      <p:sp>
        <p:nvSpPr>
          <p:cNvPr id="4" name="Footer Placeholder 3"/>
          <p:cNvSpPr>
            <a:spLocks noGrp="1"/>
          </p:cNvSpPr>
          <p:nvPr>
            <p:ph type="ftr" sz="quarter" idx="11"/>
          </p:nvPr>
        </p:nvSpPr>
        <p:spPr/>
        <p:txBody>
          <a:bodyPr/>
          <a:lstStyle/>
          <a:p>
            <a:r>
              <a:rPr lang="en-US" dirty="0" smtClean="0"/>
              <a:t>The Southeastern Equity Center</a:t>
            </a:r>
            <a:endParaRPr lang="en-US" dirty="0"/>
          </a:p>
        </p:txBody>
      </p:sp>
      <p:sp>
        <p:nvSpPr>
          <p:cNvPr id="5" name="Slide Number Placeholder 4"/>
          <p:cNvSpPr>
            <a:spLocks noGrp="1"/>
          </p:cNvSpPr>
          <p:nvPr>
            <p:ph type="sldNum" sz="quarter" idx="12"/>
          </p:nvPr>
        </p:nvSpPr>
        <p:spPr/>
        <p:txBody>
          <a:bodyPr/>
          <a:lstStyle/>
          <a:p>
            <a:fld id="{54001EBA-4FA4-4A50-B677-B3C474034FC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9B498B-D780-4F12-AEC0-90BD4EEAB88A}" type="datetime1">
              <a:rPr lang="en-US" smtClean="0"/>
              <a:pPr/>
              <a:t>10/25/15</a:t>
            </a:fld>
            <a:endParaRPr lang="en-US" dirty="0"/>
          </a:p>
        </p:txBody>
      </p:sp>
      <p:sp>
        <p:nvSpPr>
          <p:cNvPr id="3" name="Footer Placeholder 2"/>
          <p:cNvSpPr>
            <a:spLocks noGrp="1"/>
          </p:cNvSpPr>
          <p:nvPr>
            <p:ph type="ftr" sz="quarter" idx="11"/>
          </p:nvPr>
        </p:nvSpPr>
        <p:spPr/>
        <p:txBody>
          <a:bodyPr/>
          <a:lstStyle/>
          <a:p>
            <a:r>
              <a:rPr lang="en-US" dirty="0" smtClean="0"/>
              <a:t>The Southeastern Equity Center</a:t>
            </a:r>
            <a:endParaRPr lang="en-US" dirty="0"/>
          </a:p>
        </p:txBody>
      </p:sp>
      <p:sp>
        <p:nvSpPr>
          <p:cNvPr id="4" name="Slide Number Placeholder 3"/>
          <p:cNvSpPr>
            <a:spLocks noGrp="1"/>
          </p:cNvSpPr>
          <p:nvPr>
            <p:ph type="sldNum" sz="quarter" idx="12"/>
          </p:nvPr>
        </p:nvSpPr>
        <p:spPr/>
        <p:txBody>
          <a:bodyPr/>
          <a:lstStyle/>
          <a:p>
            <a:fld id="{54001EBA-4FA4-4A50-B677-B3C474034FC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BD9059D-C25E-4104-932E-1D6EB56663D2}" type="datetime1">
              <a:rPr lang="en-US" smtClean="0"/>
              <a:pPr/>
              <a:t>10/25/15</a:t>
            </a:fld>
            <a:endParaRPr lang="en-US" dirty="0"/>
          </a:p>
        </p:txBody>
      </p:sp>
      <p:sp>
        <p:nvSpPr>
          <p:cNvPr id="6" name="Footer Placeholder 5"/>
          <p:cNvSpPr>
            <a:spLocks noGrp="1"/>
          </p:cNvSpPr>
          <p:nvPr>
            <p:ph type="ftr" sz="quarter" idx="11"/>
          </p:nvPr>
        </p:nvSpPr>
        <p:spPr/>
        <p:txBody>
          <a:bodyPr/>
          <a:lstStyle/>
          <a:p>
            <a:r>
              <a:rPr lang="en-US" dirty="0" smtClean="0"/>
              <a:t>The Southeastern Equity Center</a:t>
            </a:r>
            <a:endParaRPr lang="en-US" dirty="0"/>
          </a:p>
        </p:txBody>
      </p:sp>
      <p:sp>
        <p:nvSpPr>
          <p:cNvPr id="7" name="Slide Number Placeholder 6"/>
          <p:cNvSpPr>
            <a:spLocks noGrp="1"/>
          </p:cNvSpPr>
          <p:nvPr>
            <p:ph type="sldNum" sz="quarter" idx="12"/>
          </p:nvPr>
        </p:nvSpPr>
        <p:spPr/>
        <p:txBody>
          <a:bodyPr/>
          <a:lstStyle/>
          <a:p>
            <a:fld id="{54001EBA-4FA4-4A50-B677-B3C474034FC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BB1CCEA-5B29-4CDC-9F7B-080A3C6803C0}" type="datetime1">
              <a:rPr lang="en-US" smtClean="0"/>
              <a:pPr/>
              <a:t>10/25/15</a:t>
            </a:fld>
            <a:endParaRPr lang="en-US" dirty="0"/>
          </a:p>
        </p:txBody>
      </p:sp>
      <p:sp>
        <p:nvSpPr>
          <p:cNvPr id="6" name="Footer Placeholder 5"/>
          <p:cNvSpPr>
            <a:spLocks noGrp="1"/>
          </p:cNvSpPr>
          <p:nvPr>
            <p:ph type="ftr" sz="quarter" idx="11"/>
          </p:nvPr>
        </p:nvSpPr>
        <p:spPr/>
        <p:txBody>
          <a:bodyPr/>
          <a:lstStyle/>
          <a:p>
            <a:r>
              <a:rPr lang="en-US" dirty="0" smtClean="0"/>
              <a:t>The Southeastern Equity Center</a:t>
            </a:r>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54001EBA-4FA4-4A50-B677-B3C474034FC3}"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1107FCC-C0DF-4EA1-938C-A934493159A3}" type="datetime1">
              <a:rPr lang="en-US" smtClean="0"/>
              <a:pPr/>
              <a:t>10/25/15</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dirty="0" smtClean="0"/>
              <a:t>The Southeastern Equity Center</a:t>
            </a: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4001EBA-4FA4-4A50-B677-B3C474034FC3}"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www.se-equity.org/" TargetMode="Externa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http://www.se-equity.org/" TargetMode="External"/><Relationship Id="rId4" Type="http://schemas.openxmlformats.org/officeDocument/2006/relationships/image" Target="../media/image2.jpeg"/><Relationship Id="rId1" Type="http://schemas.openxmlformats.org/officeDocument/2006/relationships/tags" Target="../tags/tag1.xml"/><Relationship Id="rId2"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1810512"/>
          </a:xfrm>
        </p:spPr>
        <p:txBody>
          <a:bodyPr>
            <a:normAutofit/>
          </a:bodyPr>
          <a:lstStyle/>
          <a:p>
            <a:pPr algn="ctr"/>
            <a:r>
              <a:rPr lang="en-US" sz="3600" b="1" dirty="0" smtClean="0"/>
              <a:t>State Education Agency Strategies for Promoting Equity: English Learners</a:t>
            </a:r>
            <a:endParaRPr lang="en-US" sz="3600" b="1" dirty="0"/>
          </a:p>
        </p:txBody>
      </p:sp>
      <p:sp>
        <p:nvSpPr>
          <p:cNvPr id="3" name="Content Placeholder 2"/>
          <p:cNvSpPr>
            <a:spLocks noGrp="1"/>
          </p:cNvSpPr>
          <p:nvPr>
            <p:ph idx="1"/>
          </p:nvPr>
        </p:nvSpPr>
        <p:spPr>
          <a:xfrm>
            <a:off x="0" y="2496312"/>
            <a:ext cx="9144000" cy="3581400"/>
          </a:xfrm>
        </p:spPr>
        <p:txBody>
          <a:bodyPr>
            <a:normAutofit fontScale="92500" lnSpcReduction="20000"/>
          </a:bodyPr>
          <a:lstStyle/>
          <a:p>
            <a:pPr algn="ctr">
              <a:buNone/>
            </a:pPr>
            <a:r>
              <a:rPr lang="en-US" dirty="0" smtClean="0">
                <a:solidFill>
                  <a:schemeClr val="accent2">
                    <a:lumMod val="50000"/>
                  </a:schemeClr>
                </a:solidFill>
              </a:rPr>
              <a:t>Presented At:</a:t>
            </a:r>
          </a:p>
          <a:p>
            <a:pPr algn="ctr">
              <a:buNone/>
            </a:pPr>
            <a:r>
              <a:rPr lang="en-US" dirty="0" smtClean="0">
                <a:solidFill>
                  <a:schemeClr val="accent2">
                    <a:lumMod val="50000"/>
                  </a:schemeClr>
                </a:solidFill>
              </a:rPr>
              <a:t>The </a:t>
            </a:r>
            <a:r>
              <a:rPr lang="en-US" dirty="0" smtClean="0">
                <a:solidFill>
                  <a:schemeClr val="accent2">
                    <a:lumMod val="50000"/>
                  </a:schemeClr>
                </a:solidFill>
              </a:rPr>
              <a:t>SECC/</a:t>
            </a:r>
            <a:r>
              <a:rPr lang="en-US" dirty="0" smtClean="0">
                <a:solidFill>
                  <a:schemeClr val="accent2">
                    <a:lumMod val="50000"/>
                  </a:schemeClr>
                </a:solidFill>
              </a:rPr>
              <a:t>TXCC Regional Institute</a:t>
            </a:r>
          </a:p>
          <a:p>
            <a:pPr algn="ctr">
              <a:buNone/>
            </a:pPr>
            <a:r>
              <a:rPr lang="en-US" dirty="0" smtClean="0">
                <a:solidFill>
                  <a:schemeClr val="accent2">
                    <a:lumMod val="50000"/>
                  </a:schemeClr>
                </a:solidFill>
              </a:rPr>
              <a:t>Atlanta, GA</a:t>
            </a:r>
          </a:p>
          <a:p>
            <a:pPr algn="ctr">
              <a:buNone/>
            </a:pPr>
            <a:endParaRPr lang="en-US" dirty="0" smtClean="0">
              <a:solidFill>
                <a:schemeClr val="accent2">
                  <a:lumMod val="50000"/>
                </a:schemeClr>
              </a:solidFill>
            </a:endParaRPr>
          </a:p>
          <a:p>
            <a:pPr algn="ctr">
              <a:buNone/>
            </a:pPr>
            <a:r>
              <a:rPr lang="en-US" dirty="0" smtClean="0">
                <a:solidFill>
                  <a:schemeClr val="accent2">
                    <a:lumMod val="50000"/>
                  </a:schemeClr>
                </a:solidFill>
              </a:rPr>
              <a:t>Presented By:</a:t>
            </a:r>
          </a:p>
          <a:p>
            <a:pPr algn="ctr">
              <a:buNone/>
            </a:pPr>
            <a:r>
              <a:rPr lang="en-US" dirty="0" smtClean="0">
                <a:solidFill>
                  <a:schemeClr val="accent2">
                    <a:lumMod val="50000"/>
                  </a:schemeClr>
                </a:solidFill>
              </a:rPr>
              <a:t>Tery J. Medina</a:t>
            </a:r>
          </a:p>
          <a:p>
            <a:pPr algn="ctr">
              <a:buNone/>
            </a:pPr>
            <a:r>
              <a:rPr lang="en-US" dirty="0" smtClean="0">
                <a:solidFill>
                  <a:schemeClr val="accent2">
                    <a:lumMod val="50000"/>
                  </a:schemeClr>
                </a:solidFill>
              </a:rPr>
              <a:t>Associate Director</a:t>
            </a:r>
          </a:p>
          <a:p>
            <a:pPr algn="ctr">
              <a:buNone/>
            </a:pPr>
            <a:endParaRPr lang="en-US" dirty="0" smtClean="0">
              <a:solidFill>
                <a:schemeClr val="accent2">
                  <a:lumMod val="50000"/>
                </a:schemeClr>
              </a:solidFill>
            </a:endParaRPr>
          </a:p>
          <a:p>
            <a:pPr algn="ctr">
              <a:buNone/>
            </a:pPr>
            <a:r>
              <a:rPr lang="en-US" dirty="0" smtClean="0">
                <a:solidFill>
                  <a:schemeClr val="accent2">
                    <a:lumMod val="50000"/>
                  </a:schemeClr>
                </a:solidFill>
              </a:rPr>
              <a:t>November 3-5, 2015</a:t>
            </a:r>
            <a:endParaRPr lang="en-US" dirty="0">
              <a:solidFill>
                <a:schemeClr val="accent2">
                  <a:lumMod val="50000"/>
                </a:schemeClr>
              </a:solidFill>
            </a:endParaRPr>
          </a:p>
        </p:txBody>
      </p:sp>
      <p:sp>
        <p:nvSpPr>
          <p:cNvPr id="4" name="Footer Placeholder 3"/>
          <p:cNvSpPr>
            <a:spLocks noGrp="1"/>
          </p:cNvSpPr>
          <p:nvPr>
            <p:ph type="ftr" sz="quarter" idx="11"/>
          </p:nvPr>
        </p:nvSpPr>
        <p:spPr/>
        <p:txBody>
          <a:bodyPr/>
          <a:lstStyle/>
          <a:p>
            <a:pPr algn="ctr"/>
            <a:r>
              <a:rPr lang="en-US" dirty="0" smtClean="0"/>
              <a:t>The Southeastern Equity Center</a:t>
            </a:r>
            <a:endParaRPr lang="en-US" dirty="0"/>
          </a:p>
        </p:txBody>
      </p:sp>
      <p:sp>
        <p:nvSpPr>
          <p:cNvPr id="5" name="Slide Number Placeholder 4"/>
          <p:cNvSpPr>
            <a:spLocks noGrp="1"/>
          </p:cNvSpPr>
          <p:nvPr>
            <p:ph type="sldNum" sz="quarter" idx="12"/>
          </p:nvPr>
        </p:nvSpPr>
        <p:spPr/>
        <p:txBody>
          <a:bodyPr/>
          <a:lstStyle/>
          <a:p>
            <a:fld id="{54001EBA-4FA4-4A50-B677-B3C474034FC3}"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Castañeda vs. Pickard (1981)</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program must be based on sound educational theory, or at least a legitimate experimental strategy</a:t>
            </a:r>
          </a:p>
          <a:p>
            <a:pPr>
              <a:buNone/>
            </a:pPr>
            <a:endParaRPr lang="en-US" dirty="0" smtClean="0"/>
          </a:p>
          <a:p>
            <a:r>
              <a:rPr lang="en-US" dirty="0" smtClean="0"/>
              <a:t>The school must effectively implement the program</a:t>
            </a:r>
          </a:p>
          <a:p>
            <a:pPr>
              <a:buNone/>
            </a:pPr>
            <a:endParaRPr lang="en-US" dirty="0" smtClean="0"/>
          </a:p>
          <a:p>
            <a:r>
              <a:rPr lang="en-US" dirty="0" smtClean="0"/>
              <a:t>The program results must demonstrate the program’s effectiveness</a:t>
            </a:r>
          </a:p>
          <a:p>
            <a:endParaRPr lang="en-US" dirty="0"/>
          </a:p>
        </p:txBody>
      </p:sp>
      <p:sp>
        <p:nvSpPr>
          <p:cNvPr id="4" name="Footer Placeholder 3"/>
          <p:cNvSpPr>
            <a:spLocks noGrp="1"/>
          </p:cNvSpPr>
          <p:nvPr>
            <p:ph type="ftr" sz="quarter" idx="11"/>
          </p:nvPr>
        </p:nvSpPr>
        <p:spPr/>
        <p:txBody>
          <a:bodyPr/>
          <a:lstStyle/>
          <a:p>
            <a:r>
              <a:rPr lang="en-US" dirty="0" smtClean="0"/>
              <a:t>The Southeastern Equity Center</a:t>
            </a:r>
            <a:endParaRPr lang="en-US" dirty="0"/>
          </a:p>
        </p:txBody>
      </p:sp>
      <p:sp>
        <p:nvSpPr>
          <p:cNvPr id="5" name="Slide Number Placeholder 4"/>
          <p:cNvSpPr>
            <a:spLocks noGrp="1"/>
          </p:cNvSpPr>
          <p:nvPr>
            <p:ph type="sldNum" sz="quarter" idx="12"/>
          </p:nvPr>
        </p:nvSpPr>
        <p:spPr/>
        <p:txBody>
          <a:bodyPr/>
          <a:lstStyle/>
          <a:p>
            <a:fld id="{54001EBA-4FA4-4A50-B677-B3C474034FC3}"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2362200" y="6324600"/>
            <a:ext cx="3352800" cy="365125"/>
          </a:xfrm>
        </p:spPr>
        <p:txBody>
          <a:bodyPr/>
          <a:lstStyle/>
          <a:p>
            <a:pPr algn="ctr"/>
            <a:r>
              <a:rPr lang="en-US" dirty="0" smtClean="0"/>
              <a:t>The Southeastern Equity Center</a:t>
            </a:r>
            <a:endParaRPr lang="en-US" dirty="0"/>
          </a:p>
        </p:txBody>
      </p:sp>
      <p:sp>
        <p:nvSpPr>
          <p:cNvPr id="3" name="Slide Number Placeholder 2"/>
          <p:cNvSpPr>
            <a:spLocks noGrp="1"/>
          </p:cNvSpPr>
          <p:nvPr>
            <p:ph type="sldNum" sz="quarter" idx="12"/>
          </p:nvPr>
        </p:nvSpPr>
        <p:spPr/>
        <p:txBody>
          <a:bodyPr/>
          <a:lstStyle/>
          <a:p>
            <a:fld id="{54001EBA-4FA4-4A50-B677-B3C474034FC3}" type="slidenum">
              <a:rPr lang="en-US" smtClean="0"/>
              <a:pPr/>
              <a:t>11</a:t>
            </a:fld>
            <a:endParaRPr lang="en-US" dirty="0"/>
          </a:p>
        </p:txBody>
      </p:sp>
      <p:graphicFrame>
        <p:nvGraphicFramePr>
          <p:cNvPr id="4" name="Table 3"/>
          <p:cNvGraphicFramePr>
            <a:graphicFrameLocks noGrp="1"/>
          </p:cNvGraphicFramePr>
          <p:nvPr/>
        </p:nvGraphicFramePr>
        <p:xfrm>
          <a:off x="685800" y="914400"/>
          <a:ext cx="7848600" cy="4876800"/>
        </p:xfrm>
        <a:graphic>
          <a:graphicData uri="http://schemas.openxmlformats.org/drawingml/2006/table">
            <a:tbl>
              <a:tblPr/>
              <a:tblGrid>
                <a:gridCol w="2729947"/>
                <a:gridCol w="2665964"/>
                <a:gridCol w="2452689"/>
              </a:tblGrid>
              <a:tr h="573640">
                <a:tc>
                  <a:txBody>
                    <a:bodyPr/>
                    <a:lstStyle/>
                    <a:p>
                      <a:pPr marL="0" marR="0" algn="ctr">
                        <a:spcBef>
                          <a:spcPts val="0"/>
                        </a:spcBef>
                        <a:spcAft>
                          <a:spcPts val="0"/>
                        </a:spcAft>
                      </a:pPr>
                      <a:r>
                        <a:rPr lang="en-US" sz="1800" b="1" dirty="0">
                          <a:latin typeface="Calibri"/>
                          <a:ea typeface="Calibri"/>
                          <a:cs typeface="Times New Roman"/>
                        </a:rPr>
                        <a:t>Accomplishment</a:t>
                      </a:r>
                      <a:endParaRPr lang="en-US" sz="18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latin typeface="Calibri"/>
                          <a:ea typeface="Calibri"/>
                          <a:cs typeface="Times New Roman"/>
                        </a:rPr>
                        <a:t>Accomplishment</a:t>
                      </a:r>
                      <a:endParaRPr lang="en-US" sz="18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latin typeface="Calibri"/>
                          <a:ea typeface="Calibri"/>
                          <a:cs typeface="Times New Roman"/>
                        </a:rPr>
                        <a:t>Progress</a:t>
                      </a:r>
                      <a:endParaRPr lang="en-US" sz="18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3160">
                <a:tc>
                  <a:txBody>
                    <a:bodyPr/>
                    <a:lstStyle/>
                    <a:p>
                      <a:pPr marL="0" marR="0" algn="ctr">
                        <a:spcBef>
                          <a:spcPts val="0"/>
                        </a:spcBef>
                        <a:spcAft>
                          <a:spcPts val="0"/>
                        </a:spcAft>
                      </a:pPr>
                      <a:endParaRPr lang="en-US" sz="8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1600">
                <a:tc>
                  <a:txBody>
                    <a:bodyPr/>
                    <a:lstStyle/>
                    <a:p>
                      <a:pPr marL="0" marR="0" algn="ctr">
                        <a:spcBef>
                          <a:spcPts val="0"/>
                        </a:spcBef>
                        <a:spcAft>
                          <a:spcPts val="0"/>
                        </a:spcAft>
                      </a:pPr>
                      <a:r>
                        <a:rPr lang="en-US" sz="1400" b="1" dirty="0">
                          <a:latin typeface="Calibri"/>
                          <a:ea typeface="Calibri"/>
                          <a:cs typeface="Times New Roman"/>
                        </a:rPr>
                        <a:t>3 Positive Strategies</a:t>
                      </a:r>
                      <a:r>
                        <a:rPr lang="en-US" sz="1400" b="1" dirty="0" smtClean="0">
                          <a:latin typeface="Calibri"/>
                          <a:ea typeface="Calibri"/>
                          <a:cs typeface="Times New Roman"/>
                        </a:rPr>
                        <a:t>:</a:t>
                      </a:r>
                    </a:p>
                    <a:p>
                      <a:pPr marL="0" marR="0" algn="ctr">
                        <a:spcBef>
                          <a:spcPts val="0"/>
                        </a:spcBef>
                        <a:spcAft>
                          <a:spcPts val="0"/>
                        </a:spcAft>
                      </a:pPr>
                      <a:endParaRPr lang="en-US" sz="1400" dirty="0">
                        <a:latin typeface="Calibri"/>
                        <a:ea typeface="Calibri"/>
                        <a:cs typeface="Times New Roman"/>
                      </a:endParaRPr>
                    </a:p>
                    <a:p>
                      <a:pPr marL="0" marR="0">
                        <a:spcBef>
                          <a:spcPts val="0"/>
                        </a:spcBef>
                        <a:spcAft>
                          <a:spcPts val="0"/>
                        </a:spcAft>
                      </a:pPr>
                      <a:r>
                        <a:rPr lang="en-US" sz="1400" b="1" dirty="0">
                          <a:latin typeface="Calibri"/>
                          <a:ea typeface="Calibri"/>
                          <a:cs typeface="Times New Roman"/>
                        </a:rPr>
                        <a:t>1)</a:t>
                      </a:r>
                      <a:endParaRPr lang="en-US" sz="14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a:latin typeface="Calibri"/>
                          <a:ea typeface="Calibri"/>
                          <a:cs typeface="Times New Roman"/>
                        </a:rPr>
                        <a:t>3 Positive Strategies</a:t>
                      </a:r>
                      <a:r>
                        <a:rPr lang="en-US" sz="1400" b="1" dirty="0" smtClean="0">
                          <a:latin typeface="Calibri"/>
                          <a:ea typeface="Calibri"/>
                          <a:cs typeface="Times New Roman"/>
                        </a:rPr>
                        <a:t>:</a:t>
                      </a:r>
                    </a:p>
                    <a:p>
                      <a:pPr marL="0" marR="0" algn="ctr">
                        <a:spcBef>
                          <a:spcPts val="0"/>
                        </a:spcBef>
                        <a:spcAft>
                          <a:spcPts val="0"/>
                        </a:spcAft>
                      </a:pPr>
                      <a:endParaRPr lang="en-US" sz="1400" dirty="0">
                        <a:latin typeface="Calibri"/>
                        <a:ea typeface="Calibri"/>
                        <a:cs typeface="Times New Roman"/>
                      </a:endParaRPr>
                    </a:p>
                    <a:p>
                      <a:pPr marL="0" marR="0">
                        <a:spcBef>
                          <a:spcPts val="0"/>
                        </a:spcBef>
                        <a:spcAft>
                          <a:spcPts val="0"/>
                        </a:spcAft>
                      </a:pPr>
                      <a:r>
                        <a:rPr lang="en-US" sz="1400" b="1" dirty="0">
                          <a:latin typeface="Calibri"/>
                          <a:ea typeface="Calibri"/>
                          <a:cs typeface="Times New Roman"/>
                        </a:rPr>
                        <a:t>1)</a:t>
                      </a:r>
                      <a:endParaRPr lang="en-US" sz="14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a:latin typeface="Calibri"/>
                          <a:ea typeface="Calibri"/>
                          <a:cs typeface="Times New Roman"/>
                        </a:rPr>
                        <a:t>3 Rolling Strategies</a:t>
                      </a:r>
                      <a:r>
                        <a:rPr lang="en-US" sz="1400" b="1" dirty="0" smtClean="0">
                          <a:latin typeface="Calibri"/>
                          <a:ea typeface="Calibri"/>
                          <a:cs typeface="Times New Roman"/>
                        </a:rPr>
                        <a:t>:</a:t>
                      </a:r>
                    </a:p>
                    <a:p>
                      <a:pPr marL="0" marR="0" algn="ctr">
                        <a:spcBef>
                          <a:spcPts val="0"/>
                        </a:spcBef>
                        <a:spcAft>
                          <a:spcPts val="0"/>
                        </a:spcAft>
                      </a:pPr>
                      <a:endParaRPr lang="en-US" sz="1400" dirty="0">
                        <a:latin typeface="Calibri"/>
                        <a:ea typeface="Calibri"/>
                        <a:cs typeface="Times New Roman"/>
                      </a:endParaRPr>
                    </a:p>
                    <a:p>
                      <a:pPr marL="0" marR="0">
                        <a:spcBef>
                          <a:spcPts val="0"/>
                        </a:spcBef>
                        <a:spcAft>
                          <a:spcPts val="0"/>
                        </a:spcAft>
                      </a:pPr>
                      <a:r>
                        <a:rPr lang="en-US" sz="1400" b="1" dirty="0">
                          <a:latin typeface="Calibri"/>
                          <a:ea typeface="Calibri"/>
                          <a:cs typeface="Times New Roman"/>
                        </a:rPr>
                        <a:t>1)</a:t>
                      </a:r>
                      <a:endParaRPr lang="en-US" sz="14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3000">
                <a:tc>
                  <a:txBody>
                    <a:bodyPr/>
                    <a:lstStyle/>
                    <a:p>
                      <a:pPr marL="0" marR="0">
                        <a:spcBef>
                          <a:spcPts val="0"/>
                        </a:spcBef>
                        <a:spcAft>
                          <a:spcPts val="0"/>
                        </a:spcAft>
                      </a:pPr>
                      <a:r>
                        <a:rPr lang="en-US" sz="1400" b="1" dirty="0">
                          <a:latin typeface="Calibri"/>
                          <a:ea typeface="Calibri"/>
                          <a:cs typeface="Times New Roman"/>
                        </a:rPr>
                        <a:t>2)</a:t>
                      </a:r>
                      <a:endParaRPr lang="en-US" sz="14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latin typeface="Calibri"/>
                          <a:ea typeface="Calibri"/>
                          <a:cs typeface="Times New Roman"/>
                        </a:rPr>
                        <a:t>2)</a:t>
                      </a:r>
                      <a:endParaRPr lang="en-US" sz="14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latin typeface="Calibri"/>
                          <a:ea typeface="Calibri"/>
                          <a:cs typeface="Times New Roman"/>
                        </a:rPr>
                        <a:t>2)</a:t>
                      </a:r>
                      <a:endParaRPr lang="en-US" sz="14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5400">
                <a:tc>
                  <a:txBody>
                    <a:bodyPr/>
                    <a:lstStyle/>
                    <a:p>
                      <a:pPr marL="0" marR="0">
                        <a:spcBef>
                          <a:spcPts val="0"/>
                        </a:spcBef>
                        <a:spcAft>
                          <a:spcPts val="0"/>
                        </a:spcAft>
                      </a:pPr>
                      <a:r>
                        <a:rPr lang="en-US" sz="1400" b="1" dirty="0">
                          <a:latin typeface="Calibri"/>
                          <a:ea typeface="Calibri"/>
                          <a:cs typeface="Times New Roman"/>
                        </a:rPr>
                        <a:t>3)</a:t>
                      </a:r>
                      <a:endParaRPr lang="en-US" sz="14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latin typeface="Calibri"/>
                          <a:ea typeface="Calibri"/>
                          <a:cs typeface="Times New Roman"/>
                        </a:rPr>
                        <a:t>3)</a:t>
                      </a:r>
                      <a:endParaRPr lang="en-US" sz="14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latin typeface="Calibri"/>
                          <a:ea typeface="Calibri"/>
                          <a:cs typeface="Times New Roman"/>
                        </a:rPr>
                        <a:t>3)</a:t>
                      </a:r>
                      <a:endParaRPr lang="en-US" sz="14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3200400" y="6324600"/>
            <a:ext cx="3352800" cy="365125"/>
          </a:xfrm>
        </p:spPr>
        <p:txBody>
          <a:bodyPr/>
          <a:lstStyle/>
          <a:p>
            <a:pPr algn="ctr"/>
            <a:r>
              <a:rPr lang="en-US" dirty="0" smtClean="0"/>
              <a:t>The Southeastern Equity Center</a:t>
            </a:r>
            <a:endParaRPr lang="en-US" dirty="0"/>
          </a:p>
        </p:txBody>
      </p:sp>
      <p:sp>
        <p:nvSpPr>
          <p:cNvPr id="3" name="Slide Number Placeholder 2"/>
          <p:cNvSpPr>
            <a:spLocks noGrp="1"/>
          </p:cNvSpPr>
          <p:nvPr>
            <p:ph type="sldNum" sz="quarter" idx="12"/>
          </p:nvPr>
        </p:nvSpPr>
        <p:spPr/>
        <p:txBody>
          <a:bodyPr/>
          <a:lstStyle/>
          <a:p>
            <a:fld id="{54001EBA-4FA4-4A50-B677-B3C474034FC3}" type="slidenum">
              <a:rPr lang="en-US" smtClean="0"/>
              <a:pPr/>
              <a:t>12</a:t>
            </a:fld>
            <a:endParaRPr lang="en-US" dirty="0"/>
          </a:p>
        </p:txBody>
      </p:sp>
      <p:graphicFrame>
        <p:nvGraphicFramePr>
          <p:cNvPr id="5" name="Table 4"/>
          <p:cNvGraphicFramePr>
            <a:graphicFrameLocks noGrp="1"/>
          </p:cNvGraphicFramePr>
          <p:nvPr/>
        </p:nvGraphicFramePr>
        <p:xfrm>
          <a:off x="381000" y="990600"/>
          <a:ext cx="8458201" cy="5365513"/>
        </p:xfrm>
        <a:graphic>
          <a:graphicData uri="http://schemas.openxmlformats.org/drawingml/2006/table">
            <a:tbl>
              <a:tblPr/>
              <a:tblGrid>
                <a:gridCol w="2941983"/>
                <a:gridCol w="2873030"/>
                <a:gridCol w="2643188"/>
              </a:tblGrid>
              <a:tr h="457200">
                <a:tc>
                  <a:txBody>
                    <a:bodyPr/>
                    <a:lstStyle/>
                    <a:p>
                      <a:pPr marL="0" marR="0" algn="ctr">
                        <a:spcBef>
                          <a:spcPts val="0"/>
                        </a:spcBef>
                        <a:spcAft>
                          <a:spcPts val="0"/>
                        </a:spcAft>
                      </a:pPr>
                      <a:r>
                        <a:rPr lang="en-US" sz="1600" b="1" dirty="0">
                          <a:latin typeface="Calibri"/>
                          <a:ea typeface="Calibri"/>
                          <a:cs typeface="Times New Roman"/>
                        </a:rPr>
                        <a:t>Unmet</a:t>
                      </a:r>
                      <a:endParaRPr lang="en-US" sz="1600" dirty="0">
                        <a:latin typeface="Calibri"/>
                        <a:ea typeface="Calibri"/>
                        <a:cs typeface="Times New Roman"/>
                      </a:endParaRPr>
                    </a:p>
                    <a:p>
                      <a:pPr marL="0" marR="0" algn="ctr">
                        <a:spcBef>
                          <a:spcPts val="0"/>
                        </a:spcBef>
                        <a:spcAft>
                          <a:spcPts val="0"/>
                        </a:spcAft>
                      </a:pPr>
                      <a:r>
                        <a:rPr lang="en-US" sz="1600" b="1" dirty="0">
                          <a:latin typeface="Calibri"/>
                          <a:ea typeface="Calibri"/>
                          <a:cs typeface="Times New Roman"/>
                        </a:rPr>
                        <a:t>Challenge #1</a:t>
                      </a:r>
                      <a:endParaRPr lang="en-US" sz="16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latin typeface="Calibri"/>
                          <a:ea typeface="Calibri"/>
                          <a:cs typeface="Times New Roman"/>
                        </a:rPr>
                        <a:t>Unmet</a:t>
                      </a:r>
                      <a:endParaRPr lang="en-US" sz="1600" dirty="0">
                        <a:latin typeface="Calibri"/>
                        <a:ea typeface="Calibri"/>
                        <a:cs typeface="Times New Roman"/>
                      </a:endParaRPr>
                    </a:p>
                    <a:p>
                      <a:pPr marL="0" marR="0" algn="ctr">
                        <a:spcBef>
                          <a:spcPts val="0"/>
                        </a:spcBef>
                        <a:spcAft>
                          <a:spcPts val="0"/>
                        </a:spcAft>
                      </a:pPr>
                      <a:r>
                        <a:rPr lang="en-US" sz="1600" b="1" dirty="0">
                          <a:latin typeface="Calibri"/>
                          <a:ea typeface="Calibri"/>
                          <a:cs typeface="Times New Roman"/>
                        </a:rPr>
                        <a:t>Challenge #2</a:t>
                      </a:r>
                      <a:endParaRPr lang="en-US" sz="16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latin typeface="Calibri"/>
                          <a:ea typeface="Calibri"/>
                          <a:cs typeface="Times New Roman"/>
                        </a:rPr>
                        <a:t>Unmet</a:t>
                      </a:r>
                      <a:endParaRPr lang="en-US" sz="1600" dirty="0">
                        <a:latin typeface="Calibri"/>
                        <a:ea typeface="Calibri"/>
                        <a:cs typeface="Times New Roman"/>
                      </a:endParaRPr>
                    </a:p>
                    <a:p>
                      <a:pPr marL="0" marR="0" algn="ctr">
                        <a:spcBef>
                          <a:spcPts val="0"/>
                        </a:spcBef>
                        <a:spcAft>
                          <a:spcPts val="0"/>
                        </a:spcAft>
                      </a:pPr>
                      <a:r>
                        <a:rPr lang="en-US" sz="1600" b="1" dirty="0">
                          <a:latin typeface="Calibri"/>
                          <a:ea typeface="Calibri"/>
                          <a:cs typeface="Times New Roman"/>
                        </a:rPr>
                        <a:t>Challenge #3</a:t>
                      </a:r>
                      <a:endParaRPr lang="en-US" sz="16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2590">
                <a:tc>
                  <a:txBody>
                    <a:bodyPr/>
                    <a:lstStyle/>
                    <a:p>
                      <a:pPr marL="0" marR="0" algn="ctr">
                        <a:spcBef>
                          <a:spcPts val="0"/>
                        </a:spcBef>
                        <a:spcAft>
                          <a:spcPts val="0"/>
                        </a:spcAft>
                      </a:pPr>
                      <a:endParaRPr lang="en-US" sz="8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4810">
                <a:tc>
                  <a:txBody>
                    <a:bodyPr/>
                    <a:lstStyle/>
                    <a:p>
                      <a:pPr marL="0" marR="0" algn="ctr">
                        <a:spcBef>
                          <a:spcPts val="0"/>
                        </a:spcBef>
                        <a:spcAft>
                          <a:spcPts val="0"/>
                        </a:spcAft>
                      </a:pPr>
                      <a:r>
                        <a:rPr lang="en-US" sz="1400" b="1" dirty="0">
                          <a:latin typeface="Calibri"/>
                          <a:ea typeface="Calibri"/>
                          <a:cs typeface="Times New Roman"/>
                        </a:rPr>
                        <a:t>3 Positive, Doable Strategies</a:t>
                      </a:r>
                      <a:r>
                        <a:rPr lang="en-US" sz="1400" b="1" dirty="0" smtClean="0">
                          <a:latin typeface="Calibri"/>
                          <a:ea typeface="Calibri"/>
                          <a:cs typeface="Times New Roman"/>
                        </a:rPr>
                        <a:t>:</a:t>
                      </a:r>
                    </a:p>
                    <a:p>
                      <a:pPr marL="0" marR="0" algn="ctr">
                        <a:spcBef>
                          <a:spcPts val="0"/>
                        </a:spcBef>
                        <a:spcAft>
                          <a:spcPts val="0"/>
                        </a:spcAft>
                      </a:pPr>
                      <a:endParaRPr lang="en-US" sz="1400" dirty="0">
                        <a:latin typeface="Calibri"/>
                        <a:ea typeface="Calibri"/>
                        <a:cs typeface="Times New Roman"/>
                      </a:endParaRPr>
                    </a:p>
                    <a:p>
                      <a:pPr marL="0" marR="0">
                        <a:spcBef>
                          <a:spcPts val="0"/>
                        </a:spcBef>
                        <a:spcAft>
                          <a:spcPts val="0"/>
                        </a:spcAft>
                      </a:pPr>
                      <a:r>
                        <a:rPr lang="en-US" sz="1400" b="1" dirty="0">
                          <a:latin typeface="Calibri"/>
                          <a:ea typeface="Calibri"/>
                          <a:cs typeface="Times New Roman"/>
                        </a:rPr>
                        <a:t>1)</a:t>
                      </a:r>
                      <a:endParaRPr lang="en-US" sz="14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a:latin typeface="Calibri"/>
                          <a:ea typeface="Calibri"/>
                          <a:cs typeface="Times New Roman"/>
                        </a:rPr>
                        <a:t>3 Positive, Doable Strategies</a:t>
                      </a:r>
                      <a:r>
                        <a:rPr lang="en-US" sz="1400" b="1" dirty="0" smtClean="0">
                          <a:latin typeface="Calibri"/>
                          <a:ea typeface="Calibri"/>
                          <a:cs typeface="Times New Roman"/>
                        </a:rPr>
                        <a:t>:</a:t>
                      </a:r>
                    </a:p>
                    <a:p>
                      <a:pPr marL="0" marR="0" algn="ctr">
                        <a:spcBef>
                          <a:spcPts val="0"/>
                        </a:spcBef>
                        <a:spcAft>
                          <a:spcPts val="0"/>
                        </a:spcAft>
                      </a:pPr>
                      <a:endParaRPr lang="en-US" sz="1400" dirty="0">
                        <a:latin typeface="Calibri"/>
                        <a:ea typeface="Calibri"/>
                        <a:cs typeface="Times New Roman"/>
                      </a:endParaRPr>
                    </a:p>
                    <a:p>
                      <a:pPr marL="0" marR="0">
                        <a:spcBef>
                          <a:spcPts val="0"/>
                        </a:spcBef>
                        <a:spcAft>
                          <a:spcPts val="0"/>
                        </a:spcAft>
                      </a:pPr>
                      <a:r>
                        <a:rPr lang="en-US" sz="1400" b="1" dirty="0">
                          <a:latin typeface="Calibri"/>
                          <a:ea typeface="Calibri"/>
                          <a:cs typeface="Times New Roman"/>
                        </a:rPr>
                        <a:t>1)</a:t>
                      </a:r>
                      <a:endParaRPr lang="en-US" sz="14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a:latin typeface="Calibri"/>
                          <a:ea typeface="Calibri"/>
                          <a:cs typeface="Times New Roman"/>
                        </a:rPr>
                        <a:t>3 Positive, Doable Strategies</a:t>
                      </a:r>
                      <a:r>
                        <a:rPr lang="en-US" sz="1400" b="1" dirty="0" smtClean="0">
                          <a:latin typeface="Calibri"/>
                          <a:ea typeface="Calibri"/>
                          <a:cs typeface="Times New Roman"/>
                        </a:rPr>
                        <a:t>:</a:t>
                      </a:r>
                    </a:p>
                    <a:p>
                      <a:pPr marL="0" marR="0" algn="ctr">
                        <a:spcBef>
                          <a:spcPts val="0"/>
                        </a:spcBef>
                        <a:spcAft>
                          <a:spcPts val="0"/>
                        </a:spcAft>
                      </a:pPr>
                      <a:endParaRPr lang="en-US" sz="1400" dirty="0">
                        <a:latin typeface="Calibri"/>
                        <a:ea typeface="Calibri"/>
                        <a:cs typeface="Times New Roman"/>
                      </a:endParaRPr>
                    </a:p>
                    <a:p>
                      <a:pPr marL="0" marR="0">
                        <a:spcBef>
                          <a:spcPts val="0"/>
                        </a:spcBef>
                        <a:spcAft>
                          <a:spcPts val="0"/>
                        </a:spcAft>
                      </a:pPr>
                      <a:r>
                        <a:rPr lang="en-US" sz="1400" b="1" dirty="0">
                          <a:latin typeface="Calibri"/>
                          <a:ea typeface="Calibri"/>
                          <a:cs typeface="Times New Roman"/>
                        </a:rPr>
                        <a:t>1)</a:t>
                      </a:r>
                      <a:endParaRPr lang="en-US" sz="14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7320">
                <a:tc>
                  <a:txBody>
                    <a:bodyPr/>
                    <a:lstStyle/>
                    <a:p>
                      <a:pPr marL="0" marR="0">
                        <a:spcBef>
                          <a:spcPts val="0"/>
                        </a:spcBef>
                        <a:spcAft>
                          <a:spcPts val="0"/>
                        </a:spcAft>
                      </a:pPr>
                      <a:r>
                        <a:rPr lang="en-US" sz="1400" b="1" dirty="0">
                          <a:latin typeface="Calibri"/>
                          <a:ea typeface="Calibri"/>
                          <a:cs typeface="Times New Roman"/>
                        </a:rPr>
                        <a:t>2)</a:t>
                      </a:r>
                      <a:endParaRPr lang="en-US" sz="14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latin typeface="Calibri"/>
                          <a:ea typeface="Calibri"/>
                          <a:cs typeface="Times New Roman"/>
                        </a:rPr>
                        <a:t>2)</a:t>
                      </a:r>
                      <a:endParaRPr lang="en-US" sz="14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latin typeface="Calibri"/>
                          <a:ea typeface="Calibri"/>
                          <a:cs typeface="Times New Roman"/>
                        </a:rPr>
                        <a:t>2)</a:t>
                      </a:r>
                      <a:endParaRPr lang="en-US" sz="14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3113">
                <a:tc>
                  <a:txBody>
                    <a:bodyPr/>
                    <a:lstStyle/>
                    <a:p>
                      <a:pPr marL="0" marR="0">
                        <a:spcBef>
                          <a:spcPts val="0"/>
                        </a:spcBef>
                        <a:spcAft>
                          <a:spcPts val="0"/>
                        </a:spcAft>
                      </a:pPr>
                      <a:r>
                        <a:rPr lang="en-US" sz="1400" b="1" dirty="0">
                          <a:latin typeface="Calibri"/>
                          <a:ea typeface="Calibri"/>
                          <a:cs typeface="Times New Roman"/>
                        </a:rPr>
                        <a:t>3)</a:t>
                      </a:r>
                      <a:endParaRPr lang="en-US" sz="14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latin typeface="Calibri"/>
                          <a:ea typeface="Calibri"/>
                          <a:cs typeface="Times New Roman"/>
                        </a:rPr>
                        <a:t>3)</a:t>
                      </a:r>
                      <a:endParaRPr lang="en-US" sz="14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latin typeface="Calibri"/>
                          <a:ea typeface="Calibri"/>
                          <a:cs typeface="Times New Roman"/>
                        </a:rPr>
                        <a:t>3)</a:t>
                      </a:r>
                      <a:endParaRPr lang="en-US" sz="14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07875"/>
            <a:ext cx="8229600" cy="1313688"/>
          </a:xfrm>
        </p:spPr>
        <p:txBody>
          <a:bodyPr>
            <a:normAutofit fontScale="90000"/>
          </a:bodyPr>
          <a:lstStyle/>
          <a:p>
            <a:r>
              <a:rPr lang="en-US" b="1" dirty="0" smtClean="0"/>
              <a:t>CREDE:</a:t>
            </a:r>
            <a:r>
              <a:rPr lang="en-US" dirty="0" smtClean="0"/>
              <a:t> </a:t>
            </a:r>
            <a:r>
              <a:rPr lang="en-US" sz="4900" b="1" i="1" dirty="0" smtClean="0"/>
              <a:t>Five Standards of Effective Pedagogy</a:t>
            </a:r>
            <a:endParaRPr lang="en-US" sz="4900" dirty="0"/>
          </a:p>
        </p:txBody>
      </p:sp>
      <p:sp>
        <p:nvSpPr>
          <p:cNvPr id="3" name="Content Placeholder 2"/>
          <p:cNvSpPr>
            <a:spLocks noGrp="1"/>
          </p:cNvSpPr>
          <p:nvPr>
            <p:ph sz="half" idx="1"/>
          </p:nvPr>
        </p:nvSpPr>
        <p:spPr>
          <a:xfrm>
            <a:off x="457200" y="2194560"/>
            <a:ext cx="4038600" cy="4434840"/>
          </a:xfrm>
        </p:spPr>
        <p:txBody>
          <a:bodyPr>
            <a:normAutofit/>
          </a:bodyPr>
          <a:lstStyle/>
          <a:p>
            <a:r>
              <a:rPr lang="en-US" dirty="0" smtClean="0"/>
              <a:t>Joint, productive activity</a:t>
            </a:r>
          </a:p>
          <a:p>
            <a:pPr>
              <a:buNone/>
            </a:pPr>
            <a:r>
              <a:rPr lang="en-US" sz="2000" dirty="0" smtClean="0"/>
              <a:t>	Teacher &amp; students producing together</a:t>
            </a:r>
          </a:p>
          <a:p>
            <a:r>
              <a:rPr lang="en-US" dirty="0" smtClean="0"/>
              <a:t>Language Development</a:t>
            </a:r>
          </a:p>
          <a:p>
            <a:pPr>
              <a:buNone/>
            </a:pPr>
            <a:r>
              <a:rPr lang="en-US" dirty="0" smtClean="0"/>
              <a:t>	</a:t>
            </a:r>
            <a:r>
              <a:rPr lang="en-US" sz="2000" dirty="0" smtClean="0"/>
              <a:t>developing language &amp; literacy across the curriculum</a:t>
            </a:r>
          </a:p>
          <a:p>
            <a:r>
              <a:rPr lang="en-US" dirty="0" smtClean="0"/>
              <a:t>Contextualization</a:t>
            </a:r>
          </a:p>
          <a:p>
            <a:pPr>
              <a:buNone/>
            </a:pPr>
            <a:r>
              <a:rPr lang="en-US" dirty="0" smtClean="0"/>
              <a:t>	</a:t>
            </a:r>
            <a:r>
              <a:rPr lang="en-US" sz="2000" dirty="0" smtClean="0"/>
              <a:t>making meaning: connecting schools to students’ lives</a:t>
            </a:r>
            <a:endParaRPr lang="en-US" dirty="0" smtClean="0"/>
          </a:p>
        </p:txBody>
      </p:sp>
      <p:sp>
        <p:nvSpPr>
          <p:cNvPr id="4" name="Content Placeholder 3"/>
          <p:cNvSpPr>
            <a:spLocks noGrp="1"/>
          </p:cNvSpPr>
          <p:nvPr>
            <p:ph sz="half" idx="2"/>
          </p:nvPr>
        </p:nvSpPr>
        <p:spPr>
          <a:xfrm>
            <a:off x="4648200" y="2194560"/>
            <a:ext cx="4038600" cy="4434840"/>
          </a:xfrm>
        </p:spPr>
        <p:txBody>
          <a:bodyPr>
            <a:normAutofit/>
          </a:bodyPr>
          <a:lstStyle/>
          <a:p>
            <a:r>
              <a:rPr lang="en-US" dirty="0" smtClean="0"/>
              <a:t>Challenging Activities</a:t>
            </a:r>
          </a:p>
          <a:p>
            <a:pPr>
              <a:buNone/>
            </a:pPr>
            <a:r>
              <a:rPr lang="en-US" dirty="0" smtClean="0"/>
              <a:t>	</a:t>
            </a:r>
            <a:r>
              <a:rPr lang="en-US" sz="2000" dirty="0" smtClean="0"/>
              <a:t>teaching complex thinking</a:t>
            </a:r>
          </a:p>
          <a:p>
            <a:pPr>
              <a:buNone/>
            </a:pPr>
            <a:endParaRPr lang="en-US" dirty="0" smtClean="0"/>
          </a:p>
          <a:p>
            <a:r>
              <a:rPr lang="en-US" dirty="0" smtClean="0"/>
              <a:t>Instructional</a:t>
            </a:r>
          </a:p>
          <a:p>
            <a:pPr>
              <a:buNone/>
            </a:pPr>
            <a:r>
              <a:rPr lang="en-US" dirty="0" smtClean="0"/>
              <a:t>	Conversations</a:t>
            </a:r>
          </a:p>
          <a:p>
            <a:pPr>
              <a:buNone/>
            </a:pPr>
            <a:r>
              <a:rPr lang="en-US" dirty="0" smtClean="0"/>
              <a:t>	</a:t>
            </a:r>
            <a:r>
              <a:rPr lang="en-US" sz="2000" dirty="0" smtClean="0"/>
              <a:t>teaching through conversation</a:t>
            </a:r>
            <a:endParaRPr lang="en-US" dirty="0" smtClean="0"/>
          </a:p>
          <a:p>
            <a:pPr>
              <a:buNone/>
            </a:pPr>
            <a:r>
              <a:rPr lang="en-US" sz="2400" dirty="0" smtClean="0"/>
              <a:t>	</a:t>
            </a:r>
          </a:p>
          <a:p>
            <a:pPr>
              <a:buNone/>
            </a:pPr>
            <a:endParaRPr lang="en-US" dirty="0" smtClean="0"/>
          </a:p>
          <a:p>
            <a:endParaRPr lang="en-US" dirty="0"/>
          </a:p>
        </p:txBody>
      </p:sp>
      <p:sp>
        <p:nvSpPr>
          <p:cNvPr id="5" name="Footer Placeholder 4"/>
          <p:cNvSpPr>
            <a:spLocks noGrp="1"/>
          </p:cNvSpPr>
          <p:nvPr>
            <p:ph type="ftr" sz="quarter" idx="11"/>
          </p:nvPr>
        </p:nvSpPr>
        <p:spPr/>
        <p:txBody>
          <a:bodyPr/>
          <a:lstStyle/>
          <a:p>
            <a:r>
              <a:rPr lang="en-US" dirty="0" smtClean="0"/>
              <a:t>The Southeastern Equity Center</a:t>
            </a:r>
            <a:endParaRPr lang="en-US" dirty="0"/>
          </a:p>
        </p:txBody>
      </p:sp>
      <p:sp>
        <p:nvSpPr>
          <p:cNvPr id="6" name="Slide Number Placeholder 5"/>
          <p:cNvSpPr>
            <a:spLocks noGrp="1"/>
          </p:cNvSpPr>
          <p:nvPr>
            <p:ph type="sldNum" sz="quarter" idx="12"/>
          </p:nvPr>
        </p:nvSpPr>
        <p:spPr/>
        <p:txBody>
          <a:bodyPr/>
          <a:lstStyle/>
          <a:p>
            <a:fld id="{54001EBA-4FA4-4A50-B677-B3C474034FC3}"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90600"/>
            <a:ext cx="7162800" cy="1143000"/>
          </a:xfrm>
        </p:spPr>
        <p:txBody>
          <a:bodyPr>
            <a:normAutofit fontScale="90000"/>
          </a:bodyPr>
          <a:lstStyle/>
          <a:p>
            <a:pPr algn="ctr"/>
            <a:r>
              <a:rPr lang="en-US" sz="5300" dirty="0" smtClean="0"/>
              <a:t>SIOP: </a:t>
            </a:r>
            <a:r>
              <a:rPr lang="en-US" sz="4900" dirty="0" smtClean="0"/>
              <a:t>Sheltered </a:t>
            </a:r>
            <a:r>
              <a:rPr lang="en-US" sz="4900" dirty="0" smtClean="0"/>
              <a:t>Instruction </a:t>
            </a:r>
            <a:r>
              <a:rPr lang="en-US" sz="4900" dirty="0" smtClean="0"/>
              <a:t>Observation </a:t>
            </a:r>
            <a:r>
              <a:rPr lang="en-US" sz="4900" dirty="0" smtClean="0"/>
              <a:t>Protocol</a:t>
            </a:r>
            <a:endParaRPr lang="en-US" sz="4900" dirty="0"/>
          </a:p>
        </p:txBody>
      </p:sp>
      <p:sp>
        <p:nvSpPr>
          <p:cNvPr id="3" name="Content Placeholder 2"/>
          <p:cNvSpPr>
            <a:spLocks noGrp="1"/>
          </p:cNvSpPr>
          <p:nvPr>
            <p:ph sz="half" idx="1"/>
          </p:nvPr>
        </p:nvSpPr>
        <p:spPr/>
        <p:txBody>
          <a:bodyPr>
            <a:normAutofit/>
          </a:bodyPr>
          <a:lstStyle/>
          <a:p>
            <a:endParaRPr lang="en-US" sz="3200" dirty="0" smtClean="0"/>
          </a:p>
          <a:p>
            <a:r>
              <a:rPr lang="en-US" sz="3200" dirty="0" smtClean="0"/>
              <a:t>Lesson Preparation</a:t>
            </a:r>
          </a:p>
          <a:p>
            <a:r>
              <a:rPr lang="en-US" sz="3200" dirty="0" smtClean="0"/>
              <a:t>Building Background</a:t>
            </a:r>
          </a:p>
          <a:p>
            <a:r>
              <a:rPr lang="en-US" sz="3200" dirty="0" smtClean="0"/>
              <a:t>Comprehensible Input</a:t>
            </a:r>
          </a:p>
          <a:p>
            <a:r>
              <a:rPr lang="en-US" sz="3200" dirty="0" smtClean="0"/>
              <a:t>Strategies</a:t>
            </a:r>
            <a:endParaRPr lang="en-US" sz="3200" dirty="0"/>
          </a:p>
        </p:txBody>
      </p:sp>
      <p:sp>
        <p:nvSpPr>
          <p:cNvPr id="4" name="Content Placeholder 3"/>
          <p:cNvSpPr>
            <a:spLocks noGrp="1"/>
          </p:cNvSpPr>
          <p:nvPr>
            <p:ph sz="half" idx="2"/>
          </p:nvPr>
        </p:nvSpPr>
        <p:spPr>
          <a:xfrm>
            <a:off x="4648200" y="1920085"/>
            <a:ext cx="4191000" cy="4434840"/>
          </a:xfrm>
        </p:spPr>
        <p:txBody>
          <a:bodyPr>
            <a:normAutofit/>
          </a:bodyPr>
          <a:lstStyle/>
          <a:p>
            <a:endParaRPr lang="en-US" sz="3200" dirty="0" smtClean="0"/>
          </a:p>
          <a:p>
            <a:r>
              <a:rPr lang="en-US" sz="3200" dirty="0" smtClean="0"/>
              <a:t>Interaction</a:t>
            </a:r>
          </a:p>
          <a:p>
            <a:r>
              <a:rPr lang="en-US" sz="3200" dirty="0" smtClean="0"/>
              <a:t>Practice</a:t>
            </a:r>
            <a:r>
              <a:rPr lang="en-US" sz="3200" dirty="0" smtClean="0"/>
              <a:t>/Application</a:t>
            </a:r>
            <a:endParaRPr lang="en-US" sz="3200" dirty="0" smtClean="0"/>
          </a:p>
          <a:p>
            <a:r>
              <a:rPr lang="en-US" sz="3200" dirty="0" smtClean="0"/>
              <a:t>Lesson Delivery</a:t>
            </a:r>
          </a:p>
          <a:p>
            <a:r>
              <a:rPr lang="en-US" sz="3200" dirty="0" smtClean="0"/>
              <a:t>Review &amp; Assessment</a:t>
            </a:r>
            <a:endParaRPr lang="en-US" sz="3200" dirty="0"/>
          </a:p>
        </p:txBody>
      </p:sp>
      <p:sp>
        <p:nvSpPr>
          <p:cNvPr id="5" name="Footer Placeholder 4"/>
          <p:cNvSpPr>
            <a:spLocks noGrp="1"/>
          </p:cNvSpPr>
          <p:nvPr>
            <p:ph type="ftr" sz="quarter" idx="11"/>
          </p:nvPr>
        </p:nvSpPr>
        <p:spPr/>
        <p:txBody>
          <a:bodyPr/>
          <a:lstStyle/>
          <a:p>
            <a:r>
              <a:rPr lang="en-US" dirty="0" smtClean="0"/>
              <a:t>The Southeastern Equity Center</a:t>
            </a:r>
            <a:endParaRPr lang="en-US" dirty="0"/>
          </a:p>
        </p:txBody>
      </p:sp>
      <p:sp>
        <p:nvSpPr>
          <p:cNvPr id="6" name="Slide Number Placeholder 5"/>
          <p:cNvSpPr>
            <a:spLocks noGrp="1"/>
          </p:cNvSpPr>
          <p:nvPr>
            <p:ph type="sldNum" sz="quarter" idx="12"/>
          </p:nvPr>
        </p:nvSpPr>
        <p:spPr/>
        <p:txBody>
          <a:bodyPr/>
          <a:lstStyle/>
          <a:p>
            <a:fld id="{54001EBA-4FA4-4A50-B677-B3C474034FC3}"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648712"/>
          </a:xfrm>
        </p:spPr>
        <p:txBody>
          <a:bodyPr>
            <a:normAutofit/>
          </a:bodyPr>
          <a:lstStyle/>
          <a:p>
            <a:r>
              <a:rPr lang="en-US" sz="4100" b="1" dirty="0" smtClean="0">
                <a:solidFill>
                  <a:srgbClr val="464646"/>
                </a:solidFill>
                <a:effectLst>
                  <a:outerShdw blurRad="31750" dist="25400" dir="5400000" algn="tl" rotWithShape="0">
                    <a:srgbClr val="000000">
                      <a:alpha val="25000"/>
                    </a:srgbClr>
                  </a:outerShdw>
                </a:effectLst>
                <a:latin typeface="Lucida Sans Unicode"/>
              </a:rPr>
              <a:t>Guidance from the Departments of Education and Justice on Equitable Educational Access for English Learner Students</a:t>
            </a:r>
            <a:endParaRPr lang="en-US" dirty="0"/>
          </a:p>
        </p:txBody>
      </p:sp>
      <p:sp>
        <p:nvSpPr>
          <p:cNvPr id="3" name="Content Placeholder 2"/>
          <p:cNvSpPr>
            <a:spLocks noGrp="1"/>
          </p:cNvSpPr>
          <p:nvPr>
            <p:ph idx="1"/>
          </p:nvPr>
        </p:nvSpPr>
        <p:spPr>
          <a:xfrm>
            <a:off x="228600" y="3962400"/>
            <a:ext cx="8686800" cy="2286000"/>
          </a:xfrm>
        </p:spPr>
        <p:txBody>
          <a:bodyPr>
            <a:normAutofit/>
          </a:bodyPr>
          <a:lstStyle/>
          <a:p>
            <a:pPr>
              <a:buNone/>
            </a:pPr>
            <a:r>
              <a:rPr lang="en-US" sz="3200" b="1" dirty="0" smtClean="0">
                <a:solidFill>
                  <a:srgbClr val="FF0000"/>
                </a:solidFill>
                <a:effectLst>
                  <a:outerShdw blurRad="31750" dist="25400" dir="5400000" algn="tl" rotWithShape="0">
                    <a:srgbClr val="000000">
                      <a:alpha val="25000"/>
                    </a:srgbClr>
                  </a:outerShdw>
                </a:effectLst>
                <a:latin typeface="Lucida Sans Unicode"/>
                <a:ea typeface="+mj-ea"/>
                <a:cs typeface="+mj-cs"/>
              </a:rPr>
              <a:t>http://www2.ed.gov/about/offices/list/</a:t>
            </a:r>
          </a:p>
          <a:p>
            <a:pPr>
              <a:buNone/>
            </a:pPr>
            <a:r>
              <a:rPr lang="en-US" sz="3200" b="1" dirty="0" smtClean="0">
                <a:solidFill>
                  <a:srgbClr val="FF0000"/>
                </a:solidFill>
                <a:effectLst>
                  <a:outerShdw blurRad="31750" dist="25400" dir="5400000" algn="tl" rotWithShape="0">
                    <a:srgbClr val="000000">
                      <a:alpha val="25000"/>
                    </a:srgbClr>
                  </a:outerShdw>
                </a:effectLst>
                <a:latin typeface="Lucida Sans Unicode"/>
                <a:ea typeface="+mj-ea"/>
                <a:cs typeface="+mj-cs"/>
              </a:rPr>
              <a:t>ocr/letters/colleague-el-201501.pdf</a:t>
            </a:r>
            <a:endParaRPr lang="en-US" sz="3200" dirty="0">
              <a:solidFill>
                <a:srgbClr val="FF0000"/>
              </a:solidFill>
            </a:endParaRPr>
          </a:p>
        </p:txBody>
      </p:sp>
      <p:sp>
        <p:nvSpPr>
          <p:cNvPr id="4" name="Footer Placeholder 3"/>
          <p:cNvSpPr>
            <a:spLocks noGrp="1"/>
          </p:cNvSpPr>
          <p:nvPr>
            <p:ph type="ftr" sz="quarter" idx="11"/>
          </p:nvPr>
        </p:nvSpPr>
        <p:spPr/>
        <p:txBody>
          <a:bodyPr/>
          <a:lstStyle/>
          <a:p>
            <a:r>
              <a:rPr lang="en-US" dirty="0" smtClean="0"/>
              <a:t>The Southeastern Equity Center</a:t>
            </a:r>
            <a:endParaRPr lang="en-US" dirty="0"/>
          </a:p>
        </p:txBody>
      </p:sp>
      <p:sp>
        <p:nvSpPr>
          <p:cNvPr id="5" name="Slide Number Placeholder 4"/>
          <p:cNvSpPr>
            <a:spLocks noGrp="1"/>
          </p:cNvSpPr>
          <p:nvPr>
            <p:ph type="sldNum" sz="quarter" idx="12"/>
          </p:nvPr>
        </p:nvSpPr>
        <p:spPr/>
        <p:txBody>
          <a:bodyPr/>
          <a:lstStyle/>
          <a:p>
            <a:fld id="{54001EBA-4FA4-4A50-B677-B3C474034FC3}"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dirty="0" smtClean="0"/>
              <a:t>EL  TOOLKIT</a:t>
            </a:r>
            <a:endParaRPr lang="en-US" sz="5400" dirty="0"/>
          </a:p>
        </p:txBody>
      </p:sp>
      <p:sp>
        <p:nvSpPr>
          <p:cNvPr id="3" name="Content Placeholder 2"/>
          <p:cNvSpPr>
            <a:spLocks noGrp="1"/>
          </p:cNvSpPr>
          <p:nvPr>
            <p:ph idx="1"/>
          </p:nvPr>
        </p:nvSpPr>
        <p:spPr>
          <a:xfrm>
            <a:off x="457200" y="2362200"/>
            <a:ext cx="8229600" cy="3352800"/>
          </a:xfrm>
        </p:spPr>
        <p:txBody>
          <a:bodyPr/>
          <a:lstStyle/>
          <a:p>
            <a:pPr>
              <a:buNone/>
            </a:pPr>
            <a:endParaRPr lang="en-US" u="sng" dirty="0" smtClean="0"/>
          </a:p>
          <a:p>
            <a:pPr>
              <a:buNone/>
            </a:pPr>
            <a:endParaRPr lang="en-US" u="sng" dirty="0" smtClean="0"/>
          </a:p>
          <a:p>
            <a:pPr>
              <a:buNone/>
            </a:pPr>
            <a:r>
              <a:rPr lang="en-US" sz="3200" u="sng" dirty="0" smtClean="0">
                <a:solidFill>
                  <a:srgbClr val="FF0000"/>
                </a:solidFill>
              </a:rPr>
              <a:t>http://www2.ed.gov/about/offices/list/oela/</a:t>
            </a:r>
          </a:p>
          <a:p>
            <a:pPr>
              <a:buNone/>
            </a:pPr>
            <a:r>
              <a:rPr lang="en-US" sz="3200" u="sng" dirty="0" smtClean="0">
                <a:solidFill>
                  <a:srgbClr val="FF0000"/>
                </a:solidFill>
              </a:rPr>
              <a:t>english-learner-toolkit/index.html</a:t>
            </a:r>
            <a:r>
              <a:rPr lang="en-US" sz="3200" dirty="0" smtClean="0"/>
              <a:t> </a:t>
            </a:r>
          </a:p>
          <a:p>
            <a:pPr>
              <a:buNone/>
            </a:pPr>
            <a:endParaRPr lang="en-US" dirty="0"/>
          </a:p>
        </p:txBody>
      </p:sp>
      <p:sp>
        <p:nvSpPr>
          <p:cNvPr id="4" name="Footer Placeholder 3"/>
          <p:cNvSpPr>
            <a:spLocks noGrp="1"/>
          </p:cNvSpPr>
          <p:nvPr>
            <p:ph type="ftr" sz="quarter" idx="11"/>
          </p:nvPr>
        </p:nvSpPr>
        <p:spPr/>
        <p:txBody>
          <a:bodyPr/>
          <a:lstStyle/>
          <a:p>
            <a:r>
              <a:rPr lang="en-US" dirty="0" smtClean="0"/>
              <a:t>The Southeastern Equity Center</a:t>
            </a:r>
            <a:endParaRPr lang="en-US" dirty="0"/>
          </a:p>
        </p:txBody>
      </p:sp>
      <p:sp>
        <p:nvSpPr>
          <p:cNvPr id="5" name="Slide Number Placeholder 4"/>
          <p:cNvSpPr>
            <a:spLocks noGrp="1"/>
          </p:cNvSpPr>
          <p:nvPr>
            <p:ph type="sldNum" sz="quarter" idx="12"/>
          </p:nvPr>
        </p:nvSpPr>
        <p:spPr/>
        <p:txBody>
          <a:bodyPr/>
          <a:lstStyle/>
          <a:p>
            <a:fld id="{54001EBA-4FA4-4A50-B677-B3C474034FC3}"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305800" cy="4114800"/>
          </a:xfrm>
        </p:spPr>
        <p:txBody>
          <a:bodyPr>
            <a:normAutofit fontScale="90000"/>
          </a:bodyPr>
          <a:lstStyle/>
          <a:p>
            <a:pPr algn="ctr"/>
            <a:r>
              <a:rPr lang="en-US" sz="2800" dirty="0" smtClean="0">
                <a:solidFill>
                  <a:prstClr val="black"/>
                </a:solidFill>
                <a:latin typeface="Arial" pitchFamily="34" charset="0"/>
                <a:cs typeface="Arial" pitchFamily="34" charset="0"/>
              </a:rPr>
              <a:t/>
            </a:r>
            <a:br>
              <a:rPr lang="en-US" sz="2800" dirty="0" smtClean="0">
                <a:solidFill>
                  <a:prstClr val="black"/>
                </a:solidFill>
                <a:latin typeface="Arial" pitchFamily="34" charset="0"/>
                <a:cs typeface="Arial" pitchFamily="34" charset="0"/>
              </a:rPr>
            </a:br>
            <a:r>
              <a:rPr lang="en-US" sz="2800" dirty="0">
                <a:solidFill>
                  <a:prstClr val="black"/>
                </a:solidFill>
                <a:latin typeface="Arial" pitchFamily="34" charset="0"/>
                <a:cs typeface="Arial" pitchFamily="34" charset="0"/>
              </a:rPr>
              <a:t/>
            </a:r>
            <a:br>
              <a:rPr lang="en-US" sz="2800" dirty="0">
                <a:solidFill>
                  <a:prstClr val="black"/>
                </a:solidFill>
                <a:latin typeface="Arial" pitchFamily="34" charset="0"/>
                <a:cs typeface="Arial" pitchFamily="34" charset="0"/>
              </a:rPr>
            </a:br>
            <a:r>
              <a:rPr lang="en-US" sz="2800" dirty="0" smtClean="0">
                <a:solidFill>
                  <a:prstClr val="black"/>
                </a:solidFill>
                <a:latin typeface="Arial" pitchFamily="34" charset="0"/>
                <a:cs typeface="Arial" pitchFamily="34" charset="0"/>
              </a:rPr>
              <a:t/>
            </a:r>
            <a:br>
              <a:rPr lang="en-US" sz="2800" dirty="0" smtClean="0">
                <a:solidFill>
                  <a:prstClr val="black"/>
                </a:solidFill>
                <a:latin typeface="Arial" pitchFamily="34" charset="0"/>
                <a:cs typeface="Arial" pitchFamily="34" charset="0"/>
              </a:rPr>
            </a:br>
            <a:r>
              <a:rPr lang="en-US" sz="2800" dirty="0">
                <a:solidFill>
                  <a:prstClr val="black"/>
                </a:solidFill>
                <a:latin typeface="Arial" pitchFamily="34" charset="0"/>
                <a:cs typeface="Arial" pitchFamily="34" charset="0"/>
              </a:rPr>
              <a:t/>
            </a:r>
            <a:br>
              <a:rPr lang="en-US" sz="2800" dirty="0">
                <a:solidFill>
                  <a:prstClr val="black"/>
                </a:solidFill>
                <a:latin typeface="Arial" pitchFamily="34" charset="0"/>
                <a:cs typeface="Arial" pitchFamily="34" charset="0"/>
              </a:rPr>
            </a:br>
            <a:r>
              <a:rPr lang="en-US" sz="2800" dirty="0" smtClean="0">
                <a:solidFill>
                  <a:prstClr val="black"/>
                </a:solidFill>
                <a:latin typeface="Arial" pitchFamily="34" charset="0"/>
                <a:cs typeface="Arial" pitchFamily="34" charset="0"/>
              </a:rPr>
              <a:t/>
            </a:r>
            <a:br>
              <a:rPr lang="en-US" sz="2800" dirty="0" smtClean="0">
                <a:solidFill>
                  <a:prstClr val="black"/>
                </a:solidFill>
                <a:latin typeface="Arial" pitchFamily="34" charset="0"/>
                <a:cs typeface="Arial" pitchFamily="34" charset="0"/>
              </a:rPr>
            </a:br>
            <a:r>
              <a:rPr lang="en-US" sz="2800" dirty="0" smtClean="0">
                <a:solidFill>
                  <a:prstClr val="black"/>
                </a:solidFill>
                <a:latin typeface="Arial" pitchFamily="34" charset="0"/>
                <a:cs typeface="Arial" pitchFamily="34" charset="0"/>
              </a:rPr>
              <a:t>TERY </a:t>
            </a:r>
            <a:r>
              <a:rPr lang="en-US" sz="2800" dirty="0">
                <a:solidFill>
                  <a:prstClr val="black"/>
                </a:solidFill>
                <a:latin typeface="Arial" pitchFamily="34" charset="0"/>
                <a:cs typeface="Arial" pitchFamily="34" charset="0"/>
              </a:rPr>
              <a:t>J. MEDINA, ASSOCIATE DIRECTOR</a:t>
            </a:r>
            <a:br>
              <a:rPr lang="en-US" sz="2800" dirty="0">
                <a:solidFill>
                  <a:prstClr val="black"/>
                </a:solidFill>
                <a:latin typeface="Arial" pitchFamily="34" charset="0"/>
                <a:cs typeface="Arial" pitchFamily="34" charset="0"/>
              </a:rPr>
            </a:br>
            <a:r>
              <a:rPr lang="en-US" sz="2600" dirty="0">
                <a:solidFill>
                  <a:prstClr val="black"/>
                </a:solidFill>
                <a:latin typeface="Arial" pitchFamily="34" charset="0"/>
                <a:cs typeface="Arial" pitchFamily="34" charset="0"/>
              </a:rPr>
              <a:t>THE SOUTHEASTERN EQUITY </a:t>
            </a:r>
            <a:r>
              <a:rPr lang="en-US" sz="2600" dirty="0" smtClean="0">
                <a:solidFill>
                  <a:prstClr val="black"/>
                </a:solidFill>
                <a:latin typeface="Arial" pitchFamily="34" charset="0"/>
                <a:cs typeface="Arial" pitchFamily="34" charset="0"/>
              </a:rPr>
              <a:t>CENTER</a:t>
            </a:r>
            <a:br>
              <a:rPr lang="en-US" sz="2600" dirty="0" smtClean="0">
                <a:solidFill>
                  <a:prstClr val="black"/>
                </a:solidFill>
                <a:latin typeface="Arial" pitchFamily="34" charset="0"/>
                <a:cs typeface="Arial" pitchFamily="34" charset="0"/>
              </a:rPr>
            </a:br>
            <a:r>
              <a:rPr lang="en-US" sz="2600" dirty="0" smtClean="0">
                <a:solidFill>
                  <a:prstClr val="black"/>
                </a:solidFill>
                <a:latin typeface="Arial" pitchFamily="34" charset="0"/>
                <a:cs typeface="Arial" pitchFamily="34" charset="0"/>
              </a:rPr>
              <a:t>800 </a:t>
            </a:r>
            <a:r>
              <a:rPr lang="en-US" sz="2600" dirty="0">
                <a:solidFill>
                  <a:prstClr val="black"/>
                </a:solidFill>
                <a:latin typeface="Arial" pitchFamily="34" charset="0"/>
                <a:cs typeface="Arial" pitchFamily="34" charset="0"/>
              </a:rPr>
              <a:t>E. Broward Boulevard, Suite </a:t>
            </a:r>
            <a:r>
              <a:rPr lang="en-US" sz="2600" dirty="0" smtClean="0">
                <a:solidFill>
                  <a:prstClr val="black"/>
                </a:solidFill>
                <a:latin typeface="Arial" pitchFamily="34" charset="0"/>
                <a:cs typeface="Arial" pitchFamily="34" charset="0"/>
              </a:rPr>
              <a:t>400</a:t>
            </a:r>
            <a:r>
              <a:rPr lang="en-US" sz="2600" dirty="0">
                <a:solidFill>
                  <a:prstClr val="black"/>
                </a:solidFill>
                <a:latin typeface="Arial" pitchFamily="34" charset="0"/>
                <a:cs typeface="Arial" pitchFamily="34" charset="0"/>
              </a:rPr>
              <a:t/>
            </a:r>
            <a:br>
              <a:rPr lang="en-US" sz="2600" dirty="0">
                <a:solidFill>
                  <a:prstClr val="black"/>
                </a:solidFill>
                <a:latin typeface="Arial" pitchFamily="34" charset="0"/>
                <a:cs typeface="Arial" pitchFamily="34" charset="0"/>
              </a:rPr>
            </a:br>
            <a:r>
              <a:rPr lang="en-US" sz="2600" dirty="0">
                <a:solidFill>
                  <a:prstClr val="black"/>
                </a:solidFill>
                <a:latin typeface="Arial" pitchFamily="34" charset="0"/>
                <a:cs typeface="Arial" pitchFamily="34" charset="0"/>
              </a:rPr>
              <a:t>Fort Lauderdale, FL 33301</a:t>
            </a:r>
            <a:br>
              <a:rPr lang="en-US" sz="2600" dirty="0">
                <a:solidFill>
                  <a:prstClr val="black"/>
                </a:solidFill>
                <a:latin typeface="Arial" pitchFamily="34" charset="0"/>
                <a:cs typeface="Arial" pitchFamily="34" charset="0"/>
              </a:rPr>
            </a:br>
            <a:r>
              <a:rPr lang="en-US" sz="2600" dirty="0">
                <a:solidFill>
                  <a:prstClr val="black"/>
                </a:solidFill>
                <a:latin typeface="Arial" pitchFamily="34" charset="0"/>
                <a:cs typeface="Arial" pitchFamily="34" charset="0"/>
              </a:rPr>
              <a:t>Telephone: (954) 765-3553</a:t>
            </a:r>
            <a:br>
              <a:rPr lang="en-US" sz="2600" dirty="0">
                <a:solidFill>
                  <a:prstClr val="black"/>
                </a:solidFill>
                <a:latin typeface="Arial" pitchFamily="34" charset="0"/>
                <a:cs typeface="Arial" pitchFamily="34" charset="0"/>
              </a:rPr>
            </a:br>
            <a:r>
              <a:rPr lang="en-US" sz="2600" dirty="0">
                <a:solidFill>
                  <a:prstClr val="black"/>
                </a:solidFill>
                <a:latin typeface="Arial" pitchFamily="34" charset="0"/>
                <a:cs typeface="Arial" pitchFamily="34" charset="0"/>
              </a:rPr>
              <a:t>Fax: (954) 523-3340</a:t>
            </a:r>
            <a:br>
              <a:rPr lang="en-US" sz="2600" dirty="0">
                <a:solidFill>
                  <a:prstClr val="black"/>
                </a:solidFill>
                <a:latin typeface="Arial" pitchFamily="34" charset="0"/>
                <a:cs typeface="Arial" pitchFamily="34" charset="0"/>
              </a:rPr>
            </a:br>
            <a:r>
              <a:rPr lang="en-US" sz="2600" dirty="0">
                <a:solidFill>
                  <a:prstClr val="black"/>
                </a:solidFill>
                <a:latin typeface="Arial" pitchFamily="34" charset="0"/>
                <a:cs typeface="Arial" pitchFamily="34" charset="0"/>
              </a:rPr>
              <a:t>Email: </a:t>
            </a:r>
            <a:r>
              <a:rPr lang="en-US" sz="2600" dirty="0">
                <a:solidFill>
                  <a:srgbClr val="DEF5FA">
                    <a:lumMod val="50000"/>
                  </a:srgbClr>
                </a:solidFill>
                <a:latin typeface="Arial" pitchFamily="34" charset="0"/>
                <a:cs typeface="Arial" pitchFamily="34" charset="0"/>
              </a:rPr>
              <a:t>TJMedina@se-equity.org</a:t>
            </a:r>
            <a:r>
              <a:rPr lang="en-US" sz="2600" dirty="0">
                <a:solidFill>
                  <a:prstClr val="black"/>
                </a:solidFill>
                <a:latin typeface="Arial" pitchFamily="34" charset="0"/>
                <a:cs typeface="Arial" pitchFamily="34" charset="0"/>
              </a:rPr>
              <a:t/>
            </a:r>
            <a:br>
              <a:rPr lang="en-US" sz="2600" dirty="0">
                <a:solidFill>
                  <a:prstClr val="black"/>
                </a:solidFill>
                <a:latin typeface="Arial" pitchFamily="34" charset="0"/>
                <a:cs typeface="Arial" pitchFamily="34" charset="0"/>
              </a:rPr>
            </a:br>
            <a:r>
              <a:rPr lang="en-US" sz="2600" dirty="0">
                <a:solidFill>
                  <a:prstClr val="black"/>
                </a:solidFill>
                <a:latin typeface="Arial" pitchFamily="34" charset="0"/>
                <a:cs typeface="Arial" pitchFamily="34" charset="0"/>
              </a:rPr>
              <a:t>Website: </a:t>
            </a:r>
            <a:r>
              <a:rPr lang="en-US" sz="2600" dirty="0">
                <a:solidFill>
                  <a:prstClr val="black"/>
                </a:solidFill>
                <a:latin typeface="Arial" pitchFamily="34" charset="0"/>
                <a:cs typeface="Arial" pitchFamily="34" charset="0"/>
                <a:hlinkClick r:id="rId2"/>
              </a:rPr>
              <a:t>www.se-equity.org</a:t>
            </a:r>
            <a:r>
              <a:rPr lang="en-US" sz="2600" dirty="0">
                <a:solidFill>
                  <a:prstClr val="black"/>
                </a:solidFill>
                <a:latin typeface="Arial" pitchFamily="34" charset="0"/>
                <a:cs typeface="Arial" pitchFamily="34" charset="0"/>
              </a:rPr>
              <a:t/>
            </a:r>
            <a:br>
              <a:rPr lang="en-US" sz="2600" dirty="0">
                <a:solidFill>
                  <a:prstClr val="black"/>
                </a:solidFill>
                <a:latin typeface="Arial" pitchFamily="34" charset="0"/>
                <a:cs typeface="Arial" pitchFamily="34" charset="0"/>
              </a:rPr>
            </a:br>
            <a:endParaRPr lang="en-US"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887392"/>
            <a:ext cx="1444625" cy="154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39567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849112"/>
          </a:xfrm>
        </p:spPr>
        <p:txBody>
          <a:bodyPr/>
          <a:lstStyle/>
          <a:p>
            <a:pPr algn="ctr"/>
            <a:r>
              <a:rPr lang="en-US" sz="2800" dirty="0">
                <a:solidFill>
                  <a:prstClr val="black"/>
                </a:solidFill>
                <a:latin typeface="Arial" pitchFamily="34" charset="0"/>
                <a:cs typeface="Arial" pitchFamily="34" charset="0"/>
              </a:rPr>
              <a:t>TERY J. MEDINA, ASSOCIATE DIRECTOR</a:t>
            </a:r>
            <a:br>
              <a:rPr lang="en-US" sz="2800" dirty="0">
                <a:solidFill>
                  <a:prstClr val="black"/>
                </a:solidFill>
                <a:latin typeface="Arial" pitchFamily="34" charset="0"/>
                <a:cs typeface="Arial" pitchFamily="34" charset="0"/>
              </a:rPr>
            </a:br>
            <a:r>
              <a:rPr lang="en-US" sz="2600" dirty="0">
                <a:solidFill>
                  <a:prstClr val="black"/>
                </a:solidFill>
                <a:latin typeface="Arial" pitchFamily="34" charset="0"/>
                <a:cs typeface="Arial" pitchFamily="34" charset="0"/>
              </a:rPr>
              <a:t>THE SOUTHEASTERN EQUITY CENTER</a:t>
            </a:r>
            <a:r>
              <a:rPr lang="en-US" sz="2800" dirty="0">
                <a:solidFill>
                  <a:prstClr val="black"/>
                </a:solidFill>
                <a:latin typeface="Arial" pitchFamily="34" charset="0"/>
                <a:cs typeface="Arial" pitchFamily="34" charset="0"/>
              </a:rPr>
              <a:t/>
            </a:r>
            <a:br>
              <a:rPr lang="en-US" sz="2800" dirty="0">
                <a:solidFill>
                  <a:prstClr val="black"/>
                </a:solidFill>
                <a:latin typeface="Arial" pitchFamily="34" charset="0"/>
                <a:cs typeface="Arial" pitchFamily="34" charset="0"/>
              </a:rPr>
            </a:br>
            <a:r>
              <a:rPr lang="en-US" sz="2600" dirty="0" smtClean="0">
                <a:solidFill>
                  <a:prstClr val="black"/>
                </a:solidFill>
                <a:latin typeface="Arial" pitchFamily="34" charset="0"/>
                <a:cs typeface="Arial" pitchFamily="34" charset="0"/>
              </a:rPr>
              <a:t>800 </a:t>
            </a:r>
            <a:r>
              <a:rPr lang="en-US" sz="2600" dirty="0">
                <a:solidFill>
                  <a:prstClr val="black"/>
                </a:solidFill>
                <a:latin typeface="Arial" pitchFamily="34" charset="0"/>
                <a:cs typeface="Arial" pitchFamily="34" charset="0"/>
              </a:rPr>
              <a:t>E. Broward Boulevard, Suite </a:t>
            </a:r>
            <a:r>
              <a:rPr lang="en-US" sz="2600" dirty="0" smtClean="0">
                <a:solidFill>
                  <a:prstClr val="black"/>
                </a:solidFill>
                <a:latin typeface="Arial" pitchFamily="34" charset="0"/>
                <a:cs typeface="Arial" pitchFamily="34" charset="0"/>
              </a:rPr>
              <a:t>400</a:t>
            </a:r>
            <a:r>
              <a:rPr lang="en-US" sz="2600" dirty="0">
                <a:solidFill>
                  <a:prstClr val="black"/>
                </a:solidFill>
                <a:latin typeface="Arial" pitchFamily="34" charset="0"/>
                <a:cs typeface="Arial" pitchFamily="34" charset="0"/>
              </a:rPr>
              <a:t/>
            </a:r>
            <a:br>
              <a:rPr lang="en-US" sz="2600" dirty="0">
                <a:solidFill>
                  <a:prstClr val="black"/>
                </a:solidFill>
                <a:latin typeface="Arial" pitchFamily="34" charset="0"/>
                <a:cs typeface="Arial" pitchFamily="34" charset="0"/>
              </a:rPr>
            </a:br>
            <a:r>
              <a:rPr lang="en-US" sz="2600" dirty="0">
                <a:solidFill>
                  <a:prstClr val="black"/>
                </a:solidFill>
                <a:latin typeface="Arial" pitchFamily="34" charset="0"/>
                <a:cs typeface="Arial" pitchFamily="34" charset="0"/>
              </a:rPr>
              <a:t>Fort Lauderdale, FL 33301</a:t>
            </a:r>
            <a:br>
              <a:rPr lang="en-US" sz="2600" dirty="0">
                <a:solidFill>
                  <a:prstClr val="black"/>
                </a:solidFill>
                <a:latin typeface="Arial" pitchFamily="34" charset="0"/>
                <a:cs typeface="Arial" pitchFamily="34" charset="0"/>
              </a:rPr>
            </a:br>
            <a:r>
              <a:rPr lang="en-US" sz="2600" dirty="0">
                <a:solidFill>
                  <a:prstClr val="black"/>
                </a:solidFill>
                <a:latin typeface="Arial" pitchFamily="34" charset="0"/>
                <a:cs typeface="Arial" pitchFamily="34" charset="0"/>
              </a:rPr>
              <a:t>Telephone: (954) 765-3553</a:t>
            </a:r>
            <a:br>
              <a:rPr lang="en-US" sz="2600" dirty="0">
                <a:solidFill>
                  <a:prstClr val="black"/>
                </a:solidFill>
                <a:latin typeface="Arial" pitchFamily="34" charset="0"/>
                <a:cs typeface="Arial" pitchFamily="34" charset="0"/>
              </a:rPr>
            </a:br>
            <a:r>
              <a:rPr lang="en-US" sz="2600" dirty="0">
                <a:solidFill>
                  <a:prstClr val="black"/>
                </a:solidFill>
                <a:latin typeface="Arial" pitchFamily="34" charset="0"/>
                <a:cs typeface="Arial" pitchFamily="34" charset="0"/>
              </a:rPr>
              <a:t>Fax: (954) 523-3340</a:t>
            </a:r>
            <a:br>
              <a:rPr lang="en-US" sz="2600" dirty="0">
                <a:solidFill>
                  <a:prstClr val="black"/>
                </a:solidFill>
                <a:latin typeface="Arial" pitchFamily="34" charset="0"/>
                <a:cs typeface="Arial" pitchFamily="34" charset="0"/>
              </a:rPr>
            </a:br>
            <a:r>
              <a:rPr lang="en-US" sz="2600" dirty="0">
                <a:solidFill>
                  <a:prstClr val="black"/>
                </a:solidFill>
                <a:latin typeface="Arial" pitchFamily="34" charset="0"/>
                <a:cs typeface="Arial" pitchFamily="34" charset="0"/>
              </a:rPr>
              <a:t>Email: </a:t>
            </a:r>
            <a:r>
              <a:rPr lang="en-US" sz="2600" dirty="0">
                <a:solidFill>
                  <a:srgbClr val="DEF5FA">
                    <a:lumMod val="50000"/>
                  </a:srgbClr>
                </a:solidFill>
                <a:latin typeface="Arial" pitchFamily="34" charset="0"/>
                <a:cs typeface="Arial" pitchFamily="34" charset="0"/>
              </a:rPr>
              <a:t>TJMedina@se-equity.org</a:t>
            </a:r>
            <a:r>
              <a:rPr lang="en-US" sz="2600" dirty="0">
                <a:solidFill>
                  <a:prstClr val="black"/>
                </a:solidFill>
                <a:latin typeface="Arial" pitchFamily="34" charset="0"/>
                <a:cs typeface="Arial" pitchFamily="34" charset="0"/>
              </a:rPr>
              <a:t/>
            </a:r>
            <a:br>
              <a:rPr lang="en-US" sz="2600" dirty="0">
                <a:solidFill>
                  <a:prstClr val="black"/>
                </a:solidFill>
                <a:latin typeface="Arial" pitchFamily="34" charset="0"/>
                <a:cs typeface="Arial" pitchFamily="34" charset="0"/>
              </a:rPr>
            </a:br>
            <a:r>
              <a:rPr lang="en-US" sz="2600" dirty="0">
                <a:solidFill>
                  <a:prstClr val="black"/>
                </a:solidFill>
                <a:latin typeface="Arial" pitchFamily="34" charset="0"/>
                <a:cs typeface="Arial" pitchFamily="34" charset="0"/>
              </a:rPr>
              <a:t>Website: </a:t>
            </a:r>
            <a:r>
              <a:rPr lang="en-US" sz="2600" dirty="0" smtClean="0">
                <a:solidFill>
                  <a:prstClr val="black"/>
                </a:solidFill>
                <a:latin typeface="Arial" pitchFamily="34" charset="0"/>
                <a:cs typeface="Arial" pitchFamily="34" charset="0"/>
                <a:hlinkClick r:id="rId3"/>
              </a:rPr>
              <a:t>www.se-equity.org</a:t>
            </a:r>
            <a:r>
              <a:rPr lang="en-US" sz="2600" dirty="0" smtClean="0">
                <a:solidFill>
                  <a:prstClr val="black"/>
                </a:solidFill>
                <a:latin typeface="Arial" pitchFamily="34" charset="0"/>
                <a:cs typeface="Arial" pitchFamily="34" charset="0"/>
              </a:rPr>
              <a:t/>
            </a:r>
            <a:br>
              <a:rPr lang="en-US" sz="2600" dirty="0" smtClean="0">
                <a:solidFill>
                  <a:prstClr val="black"/>
                </a:solidFill>
                <a:latin typeface="Arial" pitchFamily="34" charset="0"/>
                <a:cs typeface="Arial" pitchFamily="34" charset="0"/>
              </a:rPr>
            </a:br>
            <a:endParaRPr lang="en-US" dirty="0"/>
          </a:p>
        </p:txBody>
      </p:sp>
      <p:pic>
        <p:nvPicPr>
          <p:cNvPr id="3" name="Picture 2" descr="logo.jpg"/>
          <p:cNvPicPr>
            <a:picLocks noChangeAspect="1"/>
          </p:cNvPicPr>
          <p:nvPr>
            <p:custDataLst>
              <p:tags r:id="rId1"/>
            </p:custDataLst>
          </p:nvPr>
        </p:nvPicPr>
        <p:blipFill>
          <a:blip r:embed="rId4" cstate="print"/>
          <a:stretch>
            <a:fillRect/>
          </a:stretch>
        </p:blipFill>
        <p:spPr>
          <a:xfrm>
            <a:off x="685800" y="838200"/>
            <a:ext cx="1447800" cy="1546341"/>
          </a:xfrm>
          <a:prstGeom prst="rect">
            <a:avLst/>
          </a:prstGeom>
        </p:spPr>
      </p:pic>
    </p:spTree>
    <p:extLst>
      <p:ext uri="{BB962C8B-B14F-4D97-AF65-F5344CB8AC3E}">
        <p14:creationId xmlns:p14="http://schemas.microsoft.com/office/powerpoint/2010/main" val="2030835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76600" y="6324600"/>
            <a:ext cx="3352800" cy="365125"/>
          </a:xfrm>
        </p:spPr>
        <p:txBody>
          <a:bodyPr/>
          <a:lstStyle/>
          <a:p>
            <a:pPr algn="ctr"/>
            <a:r>
              <a:rPr lang="en-US" dirty="0" smtClean="0"/>
              <a:t>The Southeastern Equity Center</a:t>
            </a:r>
            <a:endParaRPr lang="en-US" dirty="0"/>
          </a:p>
        </p:txBody>
      </p:sp>
      <p:sp>
        <p:nvSpPr>
          <p:cNvPr id="4" name="Slide Number Placeholder 3"/>
          <p:cNvSpPr>
            <a:spLocks noGrp="1"/>
          </p:cNvSpPr>
          <p:nvPr>
            <p:ph type="sldNum" sz="quarter" idx="12"/>
          </p:nvPr>
        </p:nvSpPr>
        <p:spPr/>
        <p:txBody>
          <a:bodyPr/>
          <a:lstStyle/>
          <a:p>
            <a:fld id="{54001EBA-4FA4-4A50-B677-B3C474034FC3}" type="slidenum">
              <a:rPr lang="en-US" smtClean="0"/>
              <a:pPr/>
              <a:t>3</a:t>
            </a:fld>
            <a:endParaRPr lang="en-US" dirty="0"/>
          </a:p>
        </p:txBody>
      </p:sp>
      <p:sp>
        <p:nvSpPr>
          <p:cNvPr id="5" name="Title 1"/>
          <p:cNvSpPr>
            <a:spLocks noGrp="1"/>
          </p:cNvSpPr>
          <p:nvPr>
            <p:ph type="title"/>
          </p:nvPr>
        </p:nvSpPr>
        <p:spPr>
          <a:xfrm>
            <a:off x="381000" y="1295400"/>
            <a:ext cx="8534400" cy="5181600"/>
          </a:xfrm>
        </p:spPr>
        <p:txBody>
          <a:bodyPr>
            <a:noAutofit/>
          </a:bodyPr>
          <a:lstStyle/>
          <a:p>
            <a:r>
              <a:rPr lang="en-US" sz="4000" dirty="0" smtClean="0">
                <a:solidFill>
                  <a:schemeClr val="tx1"/>
                </a:solidFill>
              </a:rPr>
              <a:t>It is the mission of the </a:t>
            </a:r>
            <a:r>
              <a:rPr lang="en-US" sz="4000" i="1" dirty="0" smtClean="0">
                <a:solidFill>
                  <a:schemeClr val="tx1"/>
                </a:solidFill>
              </a:rPr>
              <a:t>Southeastern</a:t>
            </a:r>
            <a:r>
              <a:rPr lang="en-US" sz="4000" dirty="0" smtClean="0">
                <a:solidFill>
                  <a:schemeClr val="tx1"/>
                </a:solidFill>
              </a:rPr>
              <a:t> </a:t>
            </a:r>
            <a:r>
              <a:rPr lang="en-US" sz="4000" i="1" dirty="0" smtClean="0">
                <a:solidFill>
                  <a:schemeClr val="tx1"/>
                </a:solidFill>
              </a:rPr>
              <a:t>Equity Center </a:t>
            </a:r>
            <a:r>
              <a:rPr lang="en-US" sz="4000" dirty="0" smtClean="0">
                <a:solidFill>
                  <a:schemeClr val="tx1"/>
                </a:solidFill>
              </a:rPr>
              <a:t>to assist the states, school districts, and schools of Region IV in the preparation, adoption, and implementation of policies, practices, and procedures which result in equal access to high quality education for all students.</a:t>
            </a:r>
            <a:br>
              <a:rPr lang="en-US" sz="4000" dirty="0" smtClean="0">
                <a:solidFill>
                  <a:schemeClr val="tx1"/>
                </a:solidFill>
              </a:rPr>
            </a:br>
            <a:r>
              <a:rPr lang="en-US" sz="4000" dirty="0" smtClean="0"/>
              <a:t>	</a:t>
            </a:r>
            <a:endParaRPr lang="en-US"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3581400" y="6324600"/>
            <a:ext cx="3352800" cy="365125"/>
          </a:xfrm>
        </p:spPr>
        <p:txBody>
          <a:bodyPr/>
          <a:lstStyle/>
          <a:p>
            <a:pPr algn="ctr"/>
            <a:r>
              <a:rPr lang="en-US" dirty="0" smtClean="0"/>
              <a:t>The Southeastern Equity Center</a:t>
            </a:r>
            <a:endParaRPr lang="en-US" dirty="0"/>
          </a:p>
        </p:txBody>
      </p:sp>
      <p:sp>
        <p:nvSpPr>
          <p:cNvPr id="3" name="Slide Number Placeholder 2"/>
          <p:cNvSpPr>
            <a:spLocks noGrp="1"/>
          </p:cNvSpPr>
          <p:nvPr>
            <p:ph type="sldNum" sz="quarter" idx="12"/>
          </p:nvPr>
        </p:nvSpPr>
        <p:spPr/>
        <p:txBody>
          <a:bodyPr/>
          <a:lstStyle/>
          <a:p>
            <a:fld id="{54001EBA-4FA4-4A50-B677-B3C474034FC3}" type="slidenum">
              <a:rPr lang="en-US" smtClean="0"/>
              <a:pPr/>
              <a:t>4</a:t>
            </a:fld>
            <a:endParaRPr lang="en-US" dirty="0"/>
          </a:p>
        </p:txBody>
      </p:sp>
      <p:sp>
        <p:nvSpPr>
          <p:cNvPr id="4" name="Title 1"/>
          <p:cNvSpPr txBox="1">
            <a:spLocks/>
          </p:cNvSpPr>
          <p:nvPr/>
        </p:nvSpPr>
        <p:spPr>
          <a:xfrm>
            <a:off x="381000" y="1219200"/>
            <a:ext cx="8305800" cy="5029199"/>
          </a:xfrm>
          <a:prstGeom prst="rect">
            <a:avLst/>
          </a:prstGeom>
        </p:spPr>
        <p:txBody>
          <a:bodyPr>
            <a:normAutofit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2"/>
                </a:solidFill>
                <a:effectLst/>
                <a:uLnTx/>
                <a:uFillTx/>
                <a:latin typeface="+mj-lt"/>
                <a:ea typeface="+mj-ea"/>
                <a:cs typeface="+mj-cs"/>
              </a:rPr>
              <a:t>	</a:t>
            </a:r>
            <a:r>
              <a:rPr kumimoji="0" lang="en-US" sz="3600" b="1" i="1" u="none" strike="noStrike" kern="1200" cap="none" spc="0" normalizeH="0" baseline="0" noProof="0" dirty="0" smtClean="0">
                <a:ln>
                  <a:noFill/>
                </a:ln>
                <a:solidFill>
                  <a:schemeClr val="tx2"/>
                </a:solidFill>
                <a:effectLst/>
                <a:uLnTx/>
                <a:uFillTx/>
                <a:latin typeface="+mj-lt"/>
                <a:ea typeface="+mj-ea"/>
                <a:cs typeface="+mj-cs"/>
              </a:rPr>
              <a:t>Region IV:</a:t>
            </a:r>
            <a:r>
              <a:rPr kumimoji="0" lang="en-US" sz="3600" b="1" i="0" u="none" strike="noStrike" kern="1200" cap="none" spc="0" normalizeH="0" baseline="0" noProof="0" dirty="0" smtClean="0">
                <a:ln>
                  <a:noFill/>
                </a:ln>
                <a:solidFill>
                  <a:schemeClr val="tx2"/>
                </a:solidFill>
                <a:effectLst/>
                <a:uLnTx/>
                <a:uFillTx/>
                <a:latin typeface="+mj-lt"/>
                <a:ea typeface="+mj-ea"/>
                <a:cs typeface="+mj-cs"/>
              </a:rPr>
              <a:t/>
            </a:r>
            <a:br>
              <a:rPr kumimoji="0" lang="en-US" sz="3600" b="1" i="0" u="none" strike="noStrike" kern="1200" cap="none" spc="0" normalizeH="0" baseline="0" noProof="0" dirty="0" smtClean="0">
                <a:ln>
                  <a:noFill/>
                </a:ln>
                <a:solidFill>
                  <a:schemeClr val="tx2"/>
                </a:solidFill>
                <a:effectLst/>
                <a:uLnTx/>
                <a:uFillTx/>
                <a:latin typeface="+mj-lt"/>
                <a:ea typeface="+mj-ea"/>
                <a:cs typeface="+mj-cs"/>
              </a:rPr>
            </a:br>
            <a:r>
              <a:rPr kumimoji="0" lang="en-US" sz="3600" b="1" i="0" u="none" strike="noStrike" kern="1200" cap="none" spc="0" normalizeH="0" baseline="0" noProof="0" dirty="0" smtClean="0">
                <a:ln>
                  <a:noFill/>
                </a:ln>
                <a:solidFill>
                  <a:schemeClr val="tx2"/>
                </a:solidFill>
                <a:effectLst/>
                <a:uLnTx/>
                <a:uFillTx/>
                <a:latin typeface="+mj-lt"/>
                <a:ea typeface="+mj-ea"/>
                <a:cs typeface="+mj-cs"/>
              </a:rPr>
              <a:t/>
            </a:r>
            <a:br>
              <a:rPr kumimoji="0" lang="en-US" sz="3600" b="1" i="0" u="none" strike="noStrike" kern="1200" cap="none" spc="0" normalizeH="0" baseline="0" noProof="0" dirty="0" smtClean="0">
                <a:ln>
                  <a:noFill/>
                </a:ln>
                <a:solidFill>
                  <a:schemeClr val="tx2"/>
                </a:solidFill>
                <a:effectLst/>
                <a:uLnTx/>
                <a:uFillTx/>
                <a:latin typeface="+mj-lt"/>
                <a:ea typeface="+mj-ea"/>
                <a:cs typeface="+mj-cs"/>
              </a:rPr>
            </a:br>
            <a:r>
              <a:rPr kumimoji="0" lang="en-US" sz="3600" b="1" i="0" u="none" strike="noStrike" kern="1200" cap="none" spc="0" normalizeH="0" baseline="0" noProof="0" dirty="0" smtClean="0">
                <a:ln>
                  <a:noFill/>
                </a:ln>
                <a:solidFill>
                  <a:schemeClr val="tx2"/>
                </a:solidFill>
                <a:effectLst/>
                <a:uLnTx/>
                <a:uFillTx/>
                <a:latin typeface="+mj-lt"/>
                <a:ea typeface="+mj-ea"/>
                <a:cs typeface="+mj-cs"/>
              </a:rPr>
              <a:t>	</a:t>
            </a:r>
            <a:r>
              <a:rPr kumimoji="0" lang="en-US" sz="3600" b="0" i="0" u="none" strike="noStrike" kern="1200" cap="none" spc="0" normalizeH="0" baseline="0" noProof="0" dirty="0" smtClean="0">
                <a:ln>
                  <a:noFill/>
                </a:ln>
                <a:solidFill>
                  <a:schemeClr val="tx2"/>
                </a:solidFill>
                <a:effectLst/>
                <a:uLnTx/>
                <a:uFillTx/>
                <a:latin typeface="+mj-lt"/>
                <a:ea typeface="+mj-ea"/>
                <a:cs typeface="+mj-cs"/>
              </a:rPr>
              <a:t>1 </a:t>
            </a:r>
            <a:r>
              <a:rPr kumimoji="0" lang="en-US" sz="3600" b="0" i="0" u="none" strike="noStrike" kern="1200" cap="none" spc="0" normalizeH="0" baseline="0" noProof="0" dirty="0" smtClean="0">
                <a:ln>
                  <a:noFill/>
                </a:ln>
                <a:solidFill>
                  <a:schemeClr val="tx2"/>
                </a:solidFill>
                <a:effectLst/>
                <a:uLnTx/>
                <a:uFillTx/>
                <a:latin typeface="+mj-lt"/>
                <a:ea typeface="+mj-ea"/>
                <a:cs typeface="+mj-cs"/>
              </a:rPr>
              <a:t>- </a:t>
            </a:r>
            <a:r>
              <a:rPr kumimoji="0" lang="en-US" sz="3600" b="1" i="0" u="none" strike="noStrike" kern="1200" cap="none" spc="0" normalizeH="0" baseline="0" noProof="0" dirty="0" smtClean="0">
                <a:ln>
                  <a:noFill/>
                </a:ln>
                <a:solidFill>
                  <a:schemeClr val="tx2"/>
                </a:solidFill>
                <a:effectLst/>
                <a:uLnTx/>
                <a:uFillTx/>
                <a:latin typeface="+mj-lt"/>
                <a:ea typeface="+mj-ea"/>
                <a:cs typeface="+mj-cs"/>
              </a:rPr>
              <a:t>AL</a:t>
            </a:r>
            <a:r>
              <a:rPr kumimoji="0" lang="en-US" sz="3600" b="0" i="0" u="none" strike="noStrike" kern="1200" cap="none" spc="0" normalizeH="0" baseline="0" noProof="0" dirty="0" smtClean="0">
                <a:ln>
                  <a:noFill/>
                </a:ln>
                <a:solidFill>
                  <a:schemeClr val="tx2"/>
                </a:solidFill>
                <a:effectLst/>
                <a:uLnTx/>
                <a:uFillTx/>
                <a:latin typeface="+mj-lt"/>
                <a:ea typeface="+mj-ea"/>
                <a:cs typeface="+mj-cs"/>
              </a:rPr>
              <a:t>			5 - </a:t>
            </a:r>
            <a:r>
              <a:rPr kumimoji="0" lang="en-US" sz="3600" b="1" i="0" u="none" strike="noStrike" kern="1200" cap="none" spc="0" normalizeH="0" baseline="0" noProof="0" dirty="0" smtClean="0">
                <a:ln>
                  <a:noFill/>
                </a:ln>
                <a:solidFill>
                  <a:schemeClr val="tx2"/>
                </a:solidFill>
                <a:effectLst/>
                <a:uLnTx/>
                <a:uFillTx/>
                <a:latin typeface="+mj-lt"/>
                <a:ea typeface="+mj-ea"/>
                <a:cs typeface="+mj-cs"/>
              </a:rPr>
              <a:t>MS</a:t>
            </a:r>
            <a:br>
              <a:rPr kumimoji="0" lang="en-US" sz="3600" b="1" i="0" u="none" strike="noStrike" kern="1200" cap="none" spc="0" normalizeH="0" baseline="0" noProof="0" dirty="0" smtClean="0">
                <a:ln>
                  <a:noFill/>
                </a:ln>
                <a:solidFill>
                  <a:schemeClr val="tx2"/>
                </a:solidFill>
                <a:effectLst/>
                <a:uLnTx/>
                <a:uFillTx/>
                <a:latin typeface="+mj-lt"/>
                <a:ea typeface="+mj-ea"/>
                <a:cs typeface="+mj-cs"/>
              </a:rPr>
            </a:br>
            <a:r>
              <a:rPr kumimoji="0" lang="en-US" sz="3600" b="0" i="0" u="none" strike="noStrike" kern="1200" cap="none" spc="0" normalizeH="0" baseline="0" noProof="0" dirty="0" smtClean="0">
                <a:ln>
                  <a:noFill/>
                </a:ln>
                <a:solidFill>
                  <a:schemeClr val="tx2"/>
                </a:solidFill>
                <a:effectLst/>
                <a:uLnTx/>
                <a:uFillTx/>
                <a:latin typeface="+mj-lt"/>
                <a:ea typeface="+mj-ea"/>
                <a:cs typeface="+mj-cs"/>
              </a:rPr>
              <a:t>	2 - </a:t>
            </a:r>
            <a:r>
              <a:rPr kumimoji="0" lang="en-US" sz="3600" b="1" i="0" u="none" strike="noStrike" kern="1200" cap="none" spc="0" normalizeH="0" baseline="0" noProof="0" dirty="0" smtClean="0">
                <a:ln>
                  <a:noFill/>
                </a:ln>
                <a:solidFill>
                  <a:schemeClr val="tx2"/>
                </a:solidFill>
                <a:effectLst/>
                <a:uLnTx/>
                <a:uFillTx/>
                <a:latin typeface="+mj-lt"/>
                <a:ea typeface="+mj-ea"/>
                <a:cs typeface="+mj-cs"/>
              </a:rPr>
              <a:t>FL</a:t>
            </a:r>
            <a:r>
              <a:rPr kumimoji="0" lang="en-US" sz="3600" b="0" i="0" u="none" strike="noStrike" kern="1200" cap="none" spc="0" normalizeH="0" baseline="0" noProof="0" dirty="0" smtClean="0">
                <a:ln>
                  <a:noFill/>
                </a:ln>
                <a:solidFill>
                  <a:schemeClr val="tx2"/>
                </a:solidFill>
                <a:effectLst/>
                <a:uLnTx/>
                <a:uFillTx/>
                <a:latin typeface="+mj-lt"/>
                <a:ea typeface="+mj-ea"/>
                <a:cs typeface="+mj-cs"/>
              </a:rPr>
              <a:t>			6 - </a:t>
            </a:r>
            <a:r>
              <a:rPr kumimoji="0" lang="en-US" sz="3600" b="1" i="0" u="none" strike="noStrike" kern="1200" cap="none" spc="0" normalizeH="0" baseline="0" noProof="0" dirty="0" smtClean="0">
                <a:ln>
                  <a:noFill/>
                </a:ln>
                <a:solidFill>
                  <a:schemeClr val="tx2"/>
                </a:solidFill>
                <a:effectLst/>
                <a:uLnTx/>
                <a:uFillTx/>
                <a:latin typeface="+mj-lt"/>
                <a:ea typeface="+mj-ea"/>
                <a:cs typeface="+mj-cs"/>
              </a:rPr>
              <a:t>NC</a:t>
            </a:r>
            <a:r>
              <a:rPr kumimoji="0" lang="en-US" sz="3600" b="0" i="0" u="none" strike="noStrike" kern="1200" cap="none" spc="0" normalizeH="0" baseline="0" noProof="0" dirty="0" smtClean="0">
                <a:ln>
                  <a:noFill/>
                </a:ln>
                <a:solidFill>
                  <a:schemeClr val="tx2"/>
                </a:solidFill>
                <a:effectLst/>
                <a:uLnTx/>
                <a:uFillTx/>
                <a:latin typeface="+mj-lt"/>
                <a:ea typeface="+mj-ea"/>
                <a:cs typeface="+mj-cs"/>
              </a:rPr>
              <a:t/>
            </a:r>
            <a:br>
              <a:rPr kumimoji="0" lang="en-US" sz="3600" b="0" i="0" u="none" strike="noStrike" kern="1200" cap="none" spc="0" normalizeH="0" baseline="0" noProof="0" dirty="0" smtClean="0">
                <a:ln>
                  <a:noFill/>
                </a:ln>
                <a:solidFill>
                  <a:schemeClr val="tx2"/>
                </a:solidFill>
                <a:effectLst/>
                <a:uLnTx/>
                <a:uFillTx/>
                <a:latin typeface="+mj-lt"/>
                <a:ea typeface="+mj-ea"/>
                <a:cs typeface="+mj-cs"/>
              </a:rPr>
            </a:br>
            <a:r>
              <a:rPr kumimoji="0" lang="en-US" sz="3600" b="0" i="0" u="none" strike="noStrike" kern="1200" cap="none" spc="0" normalizeH="0" baseline="0" noProof="0" dirty="0" smtClean="0">
                <a:ln>
                  <a:noFill/>
                </a:ln>
                <a:solidFill>
                  <a:schemeClr val="tx2"/>
                </a:solidFill>
                <a:effectLst/>
                <a:uLnTx/>
                <a:uFillTx/>
                <a:latin typeface="+mj-lt"/>
                <a:ea typeface="+mj-ea"/>
                <a:cs typeface="+mj-cs"/>
              </a:rPr>
              <a:t>	3 </a:t>
            </a:r>
            <a:r>
              <a:rPr kumimoji="0" lang="en-US" sz="3600" b="0" i="0" u="none" strike="noStrike" kern="1200" cap="none" spc="0" normalizeH="0" baseline="0" noProof="0" dirty="0" smtClean="0">
                <a:ln>
                  <a:noFill/>
                </a:ln>
                <a:solidFill>
                  <a:schemeClr val="tx2"/>
                </a:solidFill>
                <a:effectLst/>
                <a:uLnTx/>
                <a:uFillTx/>
                <a:latin typeface="+mj-lt"/>
                <a:ea typeface="+mj-ea"/>
                <a:cs typeface="+mj-cs"/>
              </a:rPr>
              <a:t>- </a:t>
            </a:r>
            <a:r>
              <a:rPr kumimoji="0" lang="en-US" sz="3600" b="1" i="0" u="none" strike="noStrike" kern="1200" cap="none" spc="0" normalizeH="0" baseline="0" noProof="0" dirty="0" smtClean="0">
                <a:ln>
                  <a:noFill/>
                </a:ln>
                <a:solidFill>
                  <a:schemeClr val="tx2"/>
                </a:solidFill>
                <a:effectLst/>
                <a:uLnTx/>
                <a:uFillTx/>
                <a:latin typeface="+mj-lt"/>
                <a:ea typeface="+mj-ea"/>
                <a:cs typeface="+mj-cs"/>
              </a:rPr>
              <a:t>GA</a:t>
            </a:r>
            <a:r>
              <a:rPr kumimoji="0" lang="en-US" sz="3600" b="0" i="0" u="none" strike="noStrike" kern="1200" cap="none" spc="0" normalizeH="0" baseline="0" noProof="0" dirty="0" smtClean="0">
                <a:ln>
                  <a:noFill/>
                </a:ln>
                <a:solidFill>
                  <a:schemeClr val="tx2"/>
                </a:solidFill>
                <a:effectLst/>
                <a:uLnTx/>
                <a:uFillTx/>
                <a:latin typeface="+mj-lt"/>
                <a:ea typeface="+mj-ea"/>
                <a:cs typeface="+mj-cs"/>
              </a:rPr>
              <a:t>			7 - </a:t>
            </a:r>
            <a:r>
              <a:rPr kumimoji="0" lang="en-US" sz="3600" b="1" i="0" u="none" strike="noStrike" kern="1200" cap="none" spc="0" normalizeH="0" baseline="0" noProof="0" dirty="0" smtClean="0">
                <a:ln>
                  <a:noFill/>
                </a:ln>
                <a:solidFill>
                  <a:schemeClr val="tx2"/>
                </a:solidFill>
                <a:effectLst/>
                <a:uLnTx/>
                <a:uFillTx/>
                <a:latin typeface="+mj-lt"/>
                <a:ea typeface="+mj-ea"/>
                <a:cs typeface="+mj-cs"/>
              </a:rPr>
              <a:t>SC</a:t>
            </a:r>
            <a:r>
              <a:rPr kumimoji="0" lang="en-US" sz="3600" b="0" i="0" u="none" strike="noStrike" kern="1200" cap="none" spc="0" normalizeH="0" baseline="0" noProof="0" dirty="0" smtClean="0">
                <a:ln>
                  <a:noFill/>
                </a:ln>
                <a:solidFill>
                  <a:schemeClr val="tx2"/>
                </a:solidFill>
                <a:effectLst/>
                <a:uLnTx/>
                <a:uFillTx/>
                <a:latin typeface="+mj-lt"/>
                <a:ea typeface="+mj-ea"/>
                <a:cs typeface="+mj-cs"/>
              </a:rPr>
              <a:t/>
            </a:r>
            <a:br>
              <a:rPr kumimoji="0" lang="en-US" sz="3600" b="0" i="0" u="none" strike="noStrike" kern="1200" cap="none" spc="0" normalizeH="0" baseline="0" noProof="0" dirty="0" smtClean="0">
                <a:ln>
                  <a:noFill/>
                </a:ln>
                <a:solidFill>
                  <a:schemeClr val="tx2"/>
                </a:solidFill>
                <a:effectLst/>
                <a:uLnTx/>
                <a:uFillTx/>
                <a:latin typeface="+mj-lt"/>
                <a:ea typeface="+mj-ea"/>
                <a:cs typeface="+mj-cs"/>
              </a:rPr>
            </a:br>
            <a:r>
              <a:rPr kumimoji="0" lang="en-US" sz="3600" b="0" i="0" u="none" strike="noStrike" kern="1200" cap="none" spc="0" normalizeH="0" baseline="0" noProof="0" dirty="0" smtClean="0">
                <a:ln>
                  <a:noFill/>
                </a:ln>
                <a:solidFill>
                  <a:schemeClr val="tx2"/>
                </a:solidFill>
                <a:effectLst/>
                <a:uLnTx/>
                <a:uFillTx/>
                <a:latin typeface="+mj-lt"/>
                <a:ea typeface="+mj-ea"/>
                <a:cs typeface="+mj-cs"/>
              </a:rPr>
              <a:t>	4 </a:t>
            </a:r>
            <a:r>
              <a:rPr kumimoji="0" lang="en-US" sz="3600" b="0" i="0" u="none" strike="noStrike" kern="1200" cap="none" spc="0" normalizeH="0" baseline="0" noProof="0" dirty="0" smtClean="0">
                <a:ln>
                  <a:noFill/>
                </a:ln>
                <a:solidFill>
                  <a:schemeClr val="tx2"/>
                </a:solidFill>
                <a:effectLst/>
                <a:uLnTx/>
                <a:uFillTx/>
                <a:latin typeface="+mj-lt"/>
                <a:ea typeface="+mj-ea"/>
                <a:cs typeface="+mj-cs"/>
              </a:rPr>
              <a:t>- </a:t>
            </a:r>
            <a:r>
              <a:rPr kumimoji="0" lang="en-US" sz="3600" b="1" i="0" u="none" strike="noStrike" kern="1200" cap="none" spc="0" normalizeH="0" baseline="0" noProof="0" dirty="0" smtClean="0">
                <a:ln>
                  <a:noFill/>
                </a:ln>
                <a:solidFill>
                  <a:schemeClr val="tx2"/>
                </a:solidFill>
                <a:effectLst/>
                <a:uLnTx/>
                <a:uFillTx/>
                <a:latin typeface="+mj-lt"/>
                <a:ea typeface="+mj-ea"/>
                <a:cs typeface="+mj-cs"/>
              </a:rPr>
              <a:t>KY</a:t>
            </a:r>
            <a:r>
              <a:rPr kumimoji="0" lang="en-US" sz="3600" b="0" i="0" u="none" strike="noStrike" kern="1200" cap="none" spc="0" normalizeH="0" baseline="0" noProof="0" dirty="0" smtClean="0">
                <a:ln>
                  <a:noFill/>
                </a:ln>
                <a:solidFill>
                  <a:schemeClr val="tx2"/>
                </a:solidFill>
                <a:effectLst/>
                <a:uLnTx/>
                <a:uFillTx/>
                <a:latin typeface="+mj-lt"/>
                <a:ea typeface="+mj-ea"/>
                <a:cs typeface="+mj-cs"/>
              </a:rPr>
              <a:t>			8 - </a:t>
            </a:r>
            <a:r>
              <a:rPr kumimoji="0" lang="en-US" sz="3600" b="1" i="0" u="none" strike="noStrike" kern="1200" cap="none" spc="0" normalizeH="0" baseline="0" noProof="0" dirty="0" smtClean="0">
                <a:ln>
                  <a:noFill/>
                </a:ln>
                <a:solidFill>
                  <a:schemeClr val="tx2"/>
                </a:solidFill>
                <a:effectLst/>
                <a:uLnTx/>
                <a:uFillTx/>
                <a:latin typeface="+mj-lt"/>
                <a:ea typeface="+mj-ea"/>
                <a:cs typeface="+mj-cs"/>
              </a:rPr>
              <a:t>TN</a:t>
            </a:r>
            <a:r>
              <a:rPr kumimoji="0" lang="en-US" sz="3600" b="0" i="0" u="none" strike="noStrike" kern="1200" cap="none" spc="0" normalizeH="0" baseline="0" noProof="0" dirty="0" smtClean="0">
                <a:ln>
                  <a:noFill/>
                </a:ln>
                <a:solidFill>
                  <a:schemeClr val="tx2"/>
                </a:solidFill>
                <a:effectLst/>
                <a:uLnTx/>
                <a:uFillTx/>
                <a:latin typeface="+mj-lt"/>
                <a:ea typeface="+mj-ea"/>
                <a:cs typeface="+mj-cs"/>
              </a:rPr>
              <a:t/>
            </a:r>
            <a:br>
              <a:rPr kumimoji="0" lang="en-US" sz="3600" b="0" i="0" u="none" strike="noStrike" kern="1200" cap="none" spc="0" normalizeH="0" baseline="0" noProof="0" dirty="0" smtClean="0">
                <a:ln>
                  <a:noFill/>
                </a:ln>
                <a:solidFill>
                  <a:schemeClr val="tx2"/>
                </a:solidFill>
                <a:effectLst/>
                <a:uLnTx/>
                <a:uFillTx/>
                <a:latin typeface="+mj-lt"/>
                <a:ea typeface="+mj-ea"/>
                <a:cs typeface="+mj-cs"/>
              </a:rPr>
            </a:br>
            <a:r>
              <a:rPr kumimoji="0" lang="en-US" sz="3600" b="0" i="0" u="none" strike="noStrike" kern="1200" cap="none" spc="0" normalizeH="0" baseline="0" noProof="0" dirty="0" smtClean="0">
                <a:ln>
                  <a:noFill/>
                </a:ln>
                <a:solidFill>
                  <a:schemeClr val="tx2"/>
                </a:solidFill>
                <a:effectLst/>
                <a:uLnTx/>
                <a:uFillTx/>
                <a:latin typeface="+mj-lt"/>
                <a:ea typeface="+mj-ea"/>
                <a:cs typeface="+mj-cs"/>
              </a:rPr>
              <a:t/>
            </a:r>
            <a:br>
              <a:rPr kumimoji="0" lang="en-US" sz="3600" b="0" i="0" u="none" strike="noStrike" kern="1200" cap="none" spc="0" normalizeH="0" baseline="0" noProof="0" dirty="0" smtClean="0">
                <a:ln>
                  <a:noFill/>
                </a:ln>
                <a:solidFill>
                  <a:schemeClr val="tx2"/>
                </a:solidFill>
                <a:effectLst/>
                <a:uLnTx/>
                <a:uFillTx/>
                <a:latin typeface="+mj-lt"/>
                <a:ea typeface="+mj-ea"/>
                <a:cs typeface="+mj-cs"/>
              </a:rPr>
            </a:br>
            <a:r>
              <a:rPr kumimoji="0" lang="en-US" sz="3600" b="0" i="0" u="none" strike="noStrike" kern="1200" cap="none" spc="0" normalizeH="0" baseline="0" noProof="0" dirty="0" smtClean="0">
                <a:ln>
                  <a:noFill/>
                </a:ln>
                <a:solidFill>
                  <a:schemeClr val="tx2"/>
                </a:solidFill>
                <a:effectLst/>
                <a:uLnTx/>
                <a:uFillTx/>
                <a:latin typeface="+mj-lt"/>
                <a:ea typeface="+mj-ea"/>
                <a:cs typeface="+mj-cs"/>
              </a:rPr>
              <a:t/>
            </a:r>
            <a:br>
              <a:rPr kumimoji="0" lang="en-US" sz="3600" b="0" i="0" u="none" strike="noStrike" kern="1200" cap="none" spc="0" normalizeH="0" baseline="0" noProof="0" dirty="0" smtClean="0">
                <a:ln>
                  <a:noFill/>
                </a:ln>
                <a:solidFill>
                  <a:schemeClr val="tx2"/>
                </a:solidFill>
                <a:effectLst/>
                <a:uLnTx/>
                <a:uFillTx/>
                <a:latin typeface="+mj-lt"/>
                <a:ea typeface="+mj-ea"/>
                <a:cs typeface="+mj-cs"/>
              </a:rPr>
            </a:br>
            <a:endParaRPr kumimoji="0" lang="en-US" sz="36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53312"/>
          </a:xfrm>
        </p:spPr>
        <p:txBody>
          <a:bodyPr>
            <a:normAutofit fontScale="90000"/>
          </a:bodyPr>
          <a:lstStyle/>
          <a:p>
            <a:pPr algn="ctr"/>
            <a:r>
              <a:rPr lang="en-US" sz="5400" dirty="0" smtClean="0"/>
              <a:t>3</a:t>
            </a:r>
            <a:r>
              <a:rPr lang="en-US" dirty="0" smtClean="0"/>
              <a:t> parts to the session:</a:t>
            </a:r>
            <a:br>
              <a:rPr lang="en-US" dirty="0" smtClean="0"/>
            </a:br>
            <a:r>
              <a:rPr lang="en-US" sz="4400" dirty="0" smtClean="0"/>
              <a:t>15 minutes each</a:t>
            </a:r>
            <a:endParaRPr lang="en-US" sz="4400" dirty="0"/>
          </a:p>
        </p:txBody>
      </p:sp>
      <p:sp>
        <p:nvSpPr>
          <p:cNvPr id="3" name="Content Placeholder 2"/>
          <p:cNvSpPr>
            <a:spLocks noGrp="1"/>
          </p:cNvSpPr>
          <p:nvPr>
            <p:ph idx="1"/>
          </p:nvPr>
        </p:nvSpPr>
        <p:spPr>
          <a:xfrm>
            <a:off x="457200" y="2286000"/>
            <a:ext cx="8229600" cy="4038600"/>
          </a:xfrm>
        </p:spPr>
        <p:txBody>
          <a:bodyPr>
            <a:normAutofit/>
          </a:bodyPr>
          <a:lstStyle/>
          <a:p>
            <a:r>
              <a:rPr lang="en-US" sz="3200" dirty="0" smtClean="0"/>
              <a:t>1) Background Knowledge</a:t>
            </a:r>
          </a:p>
          <a:p>
            <a:pPr lvl="2"/>
            <a:r>
              <a:rPr lang="en-US" sz="2700" dirty="0" smtClean="0"/>
              <a:t>Checking &amp; building</a:t>
            </a:r>
          </a:p>
          <a:p>
            <a:r>
              <a:rPr lang="en-US" sz="3200" dirty="0" smtClean="0"/>
              <a:t>2) Accomplishments, Progress, &amp; </a:t>
            </a:r>
          </a:p>
          <a:p>
            <a:pPr>
              <a:buNone/>
            </a:pPr>
            <a:r>
              <a:rPr lang="en-US" sz="3200" dirty="0" smtClean="0"/>
              <a:t>		Unmet Challenges</a:t>
            </a:r>
          </a:p>
          <a:p>
            <a:r>
              <a:rPr lang="en-US" sz="3200" dirty="0" smtClean="0"/>
              <a:t>3) Research &amp; Evidence: use what we know 	&amp; is available to us – what works</a:t>
            </a:r>
            <a:endParaRPr lang="en-US" sz="3200" dirty="0"/>
          </a:p>
        </p:txBody>
      </p:sp>
      <p:sp>
        <p:nvSpPr>
          <p:cNvPr id="4" name="Footer Placeholder 3"/>
          <p:cNvSpPr>
            <a:spLocks noGrp="1"/>
          </p:cNvSpPr>
          <p:nvPr>
            <p:ph type="ftr" sz="quarter" idx="11"/>
          </p:nvPr>
        </p:nvSpPr>
        <p:spPr/>
        <p:txBody>
          <a:bodyPr/>
          <a:lstStyle/>
          <a:p>
            <a:r>
              <a:rPr lang="en-US" dirty="0" smtClean="0"/>
              <a:t>The Southeastern Equity Center</a:t>
            </a:r>
            <a:endParaRPr lang="en-US" dirty="0"/>
          </a:p>
        </p:txBody>
      </p:sp>
      <p:sp>
        <p:nvSpPr>
          <p:cNvPr id="5" name="Slide Number Placeholder 4"/>
          <p:cNvSpPr>
            <a:spLocks noGrp="1"/>
          </p:cNvSpPr>
          <p:nvPr>
            <p:ph type="sldNum" sz="quarter" idx="12"/>
          </p:nvPr>
        </p:nvSpPr>
        <p:spPr/>
        <p:txBody>
          <a:bodyPr/>
          <a:lstStyle/>
          <a:p>
            <a:fld id="{54001EBA-4FA4-4A50-B677-B3C474034FC3}"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3429000" y="6324600"/>
            <a:ext cx="3352800" cy="365125"/>
          </a:xfrm>
        </p:spPr>
        <p:txBody>
          <a:bodyPr/>
          <a:lstStyle/>
          <a:p>
            <a:pPr algn="ctr"/>
            <a:r>
              <a:rPr lang="en-US" dirty="0" smtClean="0"/>
              <a:t>The Southeastern Equity Center</a:t>
            </a:r>
            <a:endParaRPr lang="en-US" dirty="0"/>
          </a:p>
        </p:txBody>
      </p:sp>
      <p:sp>
        <p:nvSpPr>
          <p:cNvPr id="3" name="Slide Number Placeholder 2"/>
          <p:cNvSpPr>
            <a:spLocks noGrp="1"/>
          </p:cNvSpPr>
          <p:nvPr>
            <p:ph type="sldNum" sz="quarter" idx="12"/>
          </p:nvPr>
        </p:nvSpPr>
        <p:spPr/>
        <p:txBody>
          <a:bodyPr/>
          <a:lstStyle/>
          <a:p>
            <a:fld id="{54001EBA-4FA4-4A50-B677-B3C474034FC3}" type="slidenum">
              <a:rPr lang="en-US" smtClean="0"/>
              <a:pPr/>
              <a:t>6</a:t>
            </a:fld>
            <a:endParaRPr lang="en-US" dirty="0"/>
          </a:p>
        </p:txBody>
      </p:sp>
      <p:sp>
        <p:nvSpPr>
          <p:cNvPr id="5" name="AutoShape 2"/>
          <p:cNvSpPr>
            <a:spLocks noChangeArrowheads="1"/>
          </p:cNvSpPr>
          <p:nvPr/>
        </p:nvSpPr>
        <p:spPr bwMode="auto">
          <a:xfrm>
            <a:off x="1600200" y="685800"/>
            <a:ext cx="6553200" cy="5638800"/>
          </a:xfrm>
          <a:prstGeom prst="triangle">
            <a:avLst>
              <a:gd name="adj" fmla="val 48588"/>
            </a:avLst>
          </a:prstGeom>
          <a:solidFill>
            <a:srgbClr val="FFFFFF"/>
          </a:solidFill>
          <a:ln w="31750">
            <a:solidFill>
              <a:srgbClr val="000000"/>
            </a:solidFill>
            <a:miter lim="800000"/>
            <a:headEnd/>
            <a:tailEnd/>
          </a:ln>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smtClean="0">
              <a:ln>
                <a:noFill/>
              </a:ln>
              <a:solidFill>
                <a:sysClr val="windowText" lastClr="000000"/>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ysClr val="windowText" lastClr="000000"/>
                </a:solidFill>
                <a:effectLst/>
                <a:uLnTx/>
                <a:uFillTx/>
                <a:latin typeface="Calibri" pitchFamily="34" charset="0"/>
              </a:rPr>
              <a:t>May </a:t>
            </a:r>
            <a:r>
              <a:rPr kumimoji="0" lang="en-US" sz="1800" b="1" i="0" u="none" strike="noStrike" kern="0" cap="none" spc="0" normalizeH="0" baseline="0" noProof="0" dirty="0">
                <a:ln>
                  <a:noFill/>
                </a:ln>
                <a:solidFill>
                  <a:sysClr val="windowText" lastClr="000000"/>
                </a:solidFill>
                <a:effectLst/>
                <a:uLnTx/>
                <a:uFillTx/>
                <a:latin typeface="Calibri" pitchFamily="34" charset="0"/>
              </a:rPr>
              <a:t>25</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ysClr val="windowText" lastClr="000000"/>
                </a:solidFill>
                <a:effectLst/>
                <a:uLnTx/>
                <a:uFillTx/>
                <a:latin typeface="Calibri" pitchFamily="34" charset="0"/>
              </a:rPr>
              <a:t>Memorandum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ysClr val="windowText" lastClr="000000"/>
                </a:solidFill>
                <a:effectLst/>
                <a:uLnTx/>
                <a:uFillTx/>
                <a:latin typeface="Calibri" pitchFamily="34" charset="0"/>
              </a:rPr>
              <a:t>(HEW)</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ysClr val="windowText" lastClr="000000"/>
                </a:solidFill>
                <a:effectLst/>
                <a:uLnTx/>
                <a:uFillTx/>
                <a:latin typeface="Calibri" pitchFamily="34" charset="0"/>
              </a:rPr>
              <a:t>1970</a:t>
            </a:r>
          </a:p>
        </p:txBody>
      </p:sp>
      <p:sp>
        <p:nvSpPr>
          <p:cNvPr id="6" name="TextBox 21"/>
          <p:cNvSpPr txBox="1">
            <a:spLocks noChangeArrowheads="1"/>
          </p:cNvSpPr>
          <p:nvPr/>
        </p:nvSpPr>
        <p:spPr bwMode="auto">
          <a:xfrm>
            <a:off x="4343400" y="1676400"/>
            <a:ext cx="900113" cy="1200150"/>
          </a:xfrm>
          <a:prstGeom prst="rect">
            <a:avLst/>
          </a:prstGeom>
          <a:noFill/>
          <a:ln w="9525">
            <a:noFill/>
            <a:miter lim="800000"/>
            <a:headEnd/>
            <a:tailEnd/>
          </a:ln>
        </p:spPr>
        <p:txBody>
          <a:bodyPr wrap="none">
            <a:spAutoFit/>
          </a:bodyPr>
          <a:lstStyle/>
          <a:p>
            <a:pPr algn="ctr"/>
            <a:r>
              <a:rPr lang="en-US" b="1" dirty="0">
                <a:latin typeface="Calibri" pitchFamily="34" charset="0"/>
              </a:rPr>
              <a:t>Lau</a:t>
            </a:r>
          </a:p>
          <a:p>
            <a:pPr algn="ctr"/>
            <a:r>
              <a:rPr lang="en-US" b="1" dirty="0">
                <a:latin typeface="Calibri" pitchFamily="34" charset="0"/>
              </a:rPr>
              <a:t>v.</a:t>
            </a:r>
          </a:p>
          <a:p>
            <a:pPr algn="ctr"/>
            <a:r>
              <a:rPr lang="en-US" b="1" dirty="0">
                <a:latin typeface="Calibri" pitchFamily="34" charset="0"/>
              </a:rPr>
              <a:t>Nichols</a:t>
            </a:r>
          </a:p>
          <a:p>
            <a:pPr algn="ctr"/>
            <a:r>
              <a:rPr lang="en-US" b="1" dirty="0">
                <a:latin typeface="Calibri" pitchFamily="34" charset="0"/>
              </a:rPr>
              <a:t>( 1974 )</a:t>
            </a:r>
          </a:p>
        </p:txBody>
      </p:sp>
      <p:cxnSp>
        <p:nvCxnSpPr>
          <p:cNvPr id="7" name="Straight Connector 6"/>
          <p:cNvCxnSpPr/>
          <p:nvPr/>
        </p:nvCxnSpPr>
        <p:spPr>
          <a:xfrm>
            <a:off x="3429000" y="3124200"/>
            <a:ext cx="28575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20"/>
          <p:cNvSpPr txBox="1">
            <a:spLocks noChangeArrowheads="1"/>
          </p:cNvSpPr>
          <p:nvPr/>
        </p:nvSpPr>
        <p:spPr bwMode="auto">
          <a:xfrm>
            <a:off x="3429000" y="5410200"/>
            <a:ext cx="2819400" cy="646113"/>
          </a:xfrm>
          <a:prstGeom prst="rect">
            <a:avLst/>
          </a:prstGeom>
          <a:noFill/>
          <a:ln w="9525">
            <a:noFill/>
            <a:miter lim="800000"/>
            <a:headEnd/>
            <a:tailEnd/>
          </a:ln>
        </p:spPr>
        <p:txBody>
          <a:bodyPr>
            <a:spAutoFit/>
          </a:bodyPr>
          <a:lstStyle/>
          <a:p>
            <a:pPr algn="ctr"/>
            <a:r>
              <a:rPr lang="en-US" b="1" dirty="0">
                <a:latin typeface="Calibri" pitchFamily="34" charset="0"/>
              </a:rPr>
              <a:t>Civil Rights Act</a:t>
            </a:r>
          </a:p>
          <a:p>
            <a:pPr algn="ctr"/>
            <a:r>
              <a:rPr lang="en-US" b="1" dirty="0">
                <a:latin typeface="Calibri" pitchFamily="34" charset="0"/>
              </a:rPr>
              <a:t>( 1964 )</a:t>
            </a:r>
          </a:p>
        </p:txBody>
      </p:sp>
      <p:cxnSp>
        <p:nvCxnSpPr>
          <p:cNvPr id="10" name="Straight Connector 9"/>
          <p:cNvCxnSpPr/>
          <p:nvPr/>
        </p:nvCxnSpPr>
        <p:spPr>
          <a:xfrm>
            <a:off x="2362200" y="4953000"/>
            <a:ext cx="5029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514350" indent="-514350">
              <a:buNone/>
            </a:pPr>
            <a:r>
              <a:rPr lang="en-US" dirty="0" smtClean="0"/>
              <a:t>1)	Affirmed the application of the Civil Rights Act of 1964 to language minority children.</a:t>
            </a:r>
          </a:p>
          <a:p>
            <a:pPr marL="514350" indent="-514350">
              <a:buFont typeface="Arial" charset="0"/>
              <a:buNone/>
            </a:pPr>
            <a:endParaRPr lang="en-US" dirty="0" smtClean="0"/>
          </a:p>
          <a:p>
            <a:pPr marL="514350" indent="-514350">
              <a:buNone/>
            </a:pPr>
            <a:r>
              <a:rPr lang="en-US" dirty="0" smtClean="0"/>
              <a:t>2)	Identified three main areas of concern:</a:t>
            </a:r>
          </a:p>
          <a:p>
            <a:pPr marL="514350" indent="-514350">
              <a:buNone/>
            </a:pPr>
            <a:r>
              <a:rPr lang="en-US" dirty="0" smtClean="0"/>
              <a:t>	</a:t>
            </a:r>
            <a:r>
              <a:rPr lang="en-US" sz="1800" i="1" dirty="0" smtClean="0"/>
              <a:t>a)	</a:t>
            </a:r>
            <a:r>
              <a:rPr lang="en-US" i="1" dirty="0" smtClean="0"/>
              <a:t>unequal access to participation in school        </a:t>
            </a:r>
          </a:p>
          <a:p>
            <a:pPr marL="514350" indent="-514350">
              <a:buFont typeface="Arial" charset="0"/>
              <a:buNone/>
            </a:pPr>
            <a:r>
              <a:rPr lang="en-US" i="1" dirty="0" smtClean="0"/>
              <a:t>          	programs because of language;</a:t>
            </a:r>
          </a:p>
          <a:p>
            <a:pPr marL="514350" indent="-514350">
              <a:buNone/>
            </a:pPr>
            <a:r>
              <a:rPr lang="en-US" sz="1800" i="1" dirty="0" smtClean="0"/>
              <a:t>	b)</a:t>
            </a:r>
            <a:r>
              <a:rPr lang="en-US" dirty="0" smtClean="0"/>
              <a:t>	</a:t>
            </a:r>
            <a:r>
              <a:rPr lang="en-US" i="1" dirty="0" smtClean="0"/>
              <a:t>segregation by tracking, ability grouping </a:t>
            </a:r>
          </a:p>
          <a:p>
            <a:pPr marL="514350" indent="-514350">
              <a:buNone/>
            </a:pPr>
            <a:r>
              <a:rPr lang="en-US" i="1" dirty="0" smtClean="0"/>
              <a:t> 		assignment to special education    </a:t>
            </a:r>
          </a:p>
          <a:p>
            <a:pPr marL="514350" indent="-514350">
              <a:buNone/>
            </a:pPr>
            <a:r>
              <a:rPr lang="en-US" i="1" dirty="0" smtClean="0"/>
              <a:t>         	programs;</a:t>
            </a:r>
          </a:p>
          <a:p>
            <a:pPr marL="514350" indent="-514350">
              <a:buFont typeface="Arial" charset="0"/>
              <a:buNone/>
            </a:pPr>
            <a:r>
              <a:rPr lang="en-US" dirty="0" smtClean="0"/>
              <a:t>	</a:t>
            </a:r>
            <a:r>
              <a:rPr lang="en-US" sz="1800" i="1" dirty="0" smtClean="0"/>
              <a:t>c)</a:t>
            </a:r>
            <a:r>
              <a:rPr lang="en-US" sz="1800" dirty="0" smtClean="0"/>
              <a:t>  	</a:t>
            </a:r>
            <a:r>
              <a:rPr lang="en-US" i="1" dirty="0" smtClean="0"/>
              <a:t>exclusion of parents from school  </a:t>
            </a:r>
          </a:p>
          <a:p>
            <a:pPr marL="514350" indent="-514350">
              <a:buFont typeface="Arial" charset="0"/>
              <a:buNone/>
            </a:pPr>
            <a:r>
              <a:rPr lang="en-US" i="1" dirty="0" smtClean="0"/>
              <a:t>        	information.</a:t>
            </a:r>
          </a:p>
          <a:p>
            <a:endParaRPr lang="en-US" dirty="0"/>
          </a:p>
        </p:txBody>
      </p:sp>
      <p:sp>
        <p:nvSpPr>
          <p:cNvPr id="4" name="Footer Placeholder 3"/>
          <p:cNvSpPr>
            <a:spLocks noGrp="1"/>
          </p:cNvSpPr>
          <p:nvPr>
            <p:ph type="ftr" sz="quarter" idx="11"/>
          </p:nvPr>
        </p:nvSpPr>
        <p:spPr/>
        <p:txBody>
          <a:bodyPr/>
          <a:lstStyle/>
          <a:p>
            <a:r>
              <a:rPr lang="en-US" dirty="0" smtClean="0"/>
              <a:t>The Southeastern Equity Center</a:t>
            </a:r>
            <a:endParaRPr lang="en-US" dirty="0"/>
          </a:p>
        </p:txBody>
      </p:sp>
      <p:sp>
        <p:nvSpPr>
          <p:cNvPr id="5" name="Slide Number Placeholder 4"/>
          <p:cNvSpPr>
            <a:spLocks noGrp="1"/>
          </p:cNvSpPr>
          <p:nvPr>
            <p:ph type="sldNum" sz="quarter" idx="12"/>
          </p:nvPr>
        </p:nvSpPr>
        <p:spPr/>
        <p:txBody>
          <a:bodyPr/>
          <a:lstStyle/>
          <a:p>
            <a:fld id="{54001EBA-4FA4-4A50-B677-B3C474034FC3}" type="slidenum">
              <a:rPr lang="en-US" smtClean="0"/>
              <a:pPr/>
              <a:t>7</a:t>
            </a:fld>
            <a:endParaRPr lang="en-US" dirty="0"/>
          </a:p>
        </p:txBody>
      </p:sp>
      <p:sp>
        <p:nvSpPr>
          <p:cNvPr id="6" name="Title 1"/>
          <p:cNvSpPr>
            <a:spLocks noGrp="1"/>
          </p:cNvSpPr>
          <p:nvPr>
            <p:ph type="title"/>
          </p:nvPr>
        </p:nvSpPr>
        <p:spPr/>
        <p:txBody>
          <a:bodyPr rtlCol="0">
            <a:normAutofit fontScale="90000"/>
          </a:bodyPr>
          <a:lstStyle/>
          <a:p>
            <a:pPr fontAlgn="auto">
              <a:spcAft>
                <a:spcPts val="0"/>
              </a:spcAft>
              <a:defRPr/>
            </a:pPr>
            <a:r>
              <a:rPr lang="en-US" sz="4000" dirty="0" smtClean="0">
                <a:solidFill>
                  <a:schemeClr val="tx1"/>
                </a:solidFill>
              </a:rPr>
              <a:t>D/HEW MEMORANDUM </a:t>
            </a:r>
            <a:br>
              <a:rPr lang="en-US" sz="4000" dirty="0" smtClean="0">
                <a:solidFill>
                  <a:schemeClr val="tx1"/>
                </a:solidFill>
              </a:rPr>
            </a:br>
            <a:r>
              <a:rPr lang="en-US" sz="4000" dirty="0" smtClean="0">
                <a:solidFill>
                  <a:schemeClr val="tx1"/>
                </a:solidFill>
              </a:rPr>
              <a:t>OF MAY 25, 1970:</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Arial" charset="0"/>
              <a:buNone/>
              <a:tabLst>
                <a:tab pos="569913" algn="l"/>
              </a:tabLst>
            </a:pPr>
            <a:endParaRPr lang="en-US" dirty="0" smtClean="0"/>
          </a:p>
          <a:p>
            <a:pPr>
              <a:buFont typeface="Arial" charset="0"/>
              <a:buNone/>
              <a:tabLst>
                <a:tab pos="569913" algn="l"/>
              </a:tabLst>
            </a:pPr>
            <a:r>
              <a:rPr lang="en-US" dirty="0" smtClean="0"/>
              <a:t>3) Instructed the Office for Civil Rights to     </a:t>
            </a:r>
          </a:p>
          <a:p>
            <a:pPr>
              <a:buFont typeface="Arial" charset="0"/>
              <a:buNone/>
              <a:tabLst>
                <a:tab pos="569913" algn="l"/>
              </a:tabLst>
            </a:pPr>
            <a:r>
              <a:rPr lang="en-US" dirty="0" smtClean="0"/>
              <a:t>    implement, review, and enforce compliance </a:t>
            </a:r>
          </a:p>
          <a:p>
            <a:pPr>
              <a:buFont typeface="Arial" charset="0"/>
              <a:buNone/>
              <a:tabLst>
                <a:tab pos="569913" algn="l"/>
              </a:tabLst>
            </a:pPr>
            <a:r>
              <a:rPr lang="en-US" dirty="0" smtClean="0"/>
              <a:t>    procedures.</a:t>
            </a:r>
          </a:p>
          <a:p>
            <a:pPr>
              <a:buNone/>
            </a:pPr>
            <a:endParaRPr lang="en-US" dirty="0"/>
          </a:p>
        </p:txBody>
      </p:sp>
      <p:sp>
        <p:nvSpPr>
          <p:cNvPr id="4" name="Footer Placeholder 3"/>
          <p:cNvSpPr>
            <a:spLocks noGrp="1"/>
          </p:cNvSpPr>
          <p:nvPr>
            <p:ph type="ftr" sz="quarter" idx="11"/>
          </p:nvPr>
        </p:nvSpPr>
        <p:spPr/>
        <p:txBody>
          <a:bodyPr/>
          <a:lstStyle/>
          <a:p>
            <a:r>
              <a:rPr lang="en-US" dirty="0" smtClean="0"/>
              <a:t>The Southeastern Equity Center</a:t>
            </a:r>
            <a:endParaRPr lang="en-US" dirty="0"/>
          </a:p>
        </p:txBody>
      </p:sp>
      <p:sp>
        <p:nvSpPr>
          <p:cNvPr id="5" name="Slide Number Placeholder 4"/>
          <p:cNvSpPr>
            <a:spLocks noGrp="1"/>
          </p:cNvSpPr>
          <p:nvPr>
            <p:ph type="sldNum" sz="quarter" idx="12"/>
          </p:nvPr>
        </p:nvSpPr>
        <p:spPr/>
        <p:txBody>
          <a:bodyPr/>
          <a:lstStyle/>
          <a:p>
            <a:fld id="{54001EBA-4FA4-4A50-B677-B3C474034FC3}" type="slidenum">
              <a:rPr lang="en-US" smtClean="0"/>
              <a:pPr/>
              <a:t>8</a:t>
            </a:fld>
            <a:endParaRPr lang="en-US" dirty="0"/>
          </a:p>
        </p:txBody>
      </p:sp>
      <p:sp>
        <p:nvSpPr>
          <p:cNvPr id="6" name="Title 1"/>
          <p:cNvSpPr>
            <a:spLocks noGrp="1"/>
          </p:cNvSpPr>
          <p:nvPr>
            <p:ph type="title"/>
          </p:nvPr>
        </p:nvSpPr>
        <p:spPr/>
        <p:txBody>
          <a:bodyPr>
            <a:normAutofit fontScale="90000"/>
          </a:bodyPr>
          <a:lstStyle/>
          <a:p>
            <a:pPr algn="l"/>
            <a:r>
              <a:rPr lang="en-US" u="sng" dirty="0" smtClean="0">
                <a:solidFill>
                  <a:schemeClr val="tx1"/>
                </a:solidFill>
              </a:rPr>
              <a:t>D/HEW Memorandum </a:t>
            </a:r>
            <a:r>
              <a:rPr lang="en-US" dirty="0" smtClean="0">
                <a:solidFill>
                  <a:schemeClr val="tx1"/>
                </a:solidFill>
              </a:rPr>
              <a:t>(continued)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u="sng" dirty="0" smtClean="0">
                <a:solidFill>
                  <a:schemeClr val="tx1"/>
                </a:solidFill>
              </a:rPr>
              <a:t>Lau v Nichols (1974)</a:t>
            </a:r>
            <a:endParaRPr lang="en-US" dirty="0"/>
          </a:p>
        </p:txBody>
      </p:sp>
      <p:sp>
        <p:nvSpPr>
          <p:cNvPr id="3" name="Content Placeholder 2"/>
          <p:cNvSpPr>
            <a:spLocks noGrp="1"/>
          </p:cNvSpPr>
          <p:nvPr>
            <p:ph idx="1"/>
          </p:nvPr>
        </p:nvSpPr>
        <p:spPr>
          <a:xfrm>
            <a:off x="457200" y="1935480"/>
            <a:ext cx="8229600" cy="4236720"/>
          </a:xfrm>
        </p:spPr>
        <p:txBody>
          <a:bodyPr>
            <a:normAutofit lnSpcReduction="10000"/>
          </a:bodyPr>
          <a:lstStyle/>
          <a:p>
            <a:pPr>
              <a:buNone/>
            </a:pPr>
            <a:r>
              <a:rPr lang="en-US" dirty="0" smtClean="0"/>
              <a:t>  </a:t>
            </a:r>
          </a:p>
          <a:p>
            <a:pPr>
              <a:buNone/>
            </a:pPr>
            <a:r>
              <a:rPr lang="en-US" dirty="0" smtClean="0"/>
              <a:t>“UNDER THESE STATE-IMPOSED STANDARDS THERE IS NO EQUALITY OF TREATMENT MERELY BY PROVIDING  THE SAME FACILITIES, TEXTBOOKS, TEACHERS, AND CURRICULUM FOR STUDENTS WHO DO NOT UNDERSTAND ENGLISH EFFECTIVELY.”</a:t>
            </a:r>
          </a:p>
          <a:p>
            <a:pPr>
              <a:buNone/>
            </a:pPr>
            <a:r>
              <a:rPr lang="en-US" dirty="0" smtClean="0"/>
              <a:t>	</a:t>
            </a:r>
          </a:p>
          <a:p>
            <a:pPr>
              <a:buNone/>
            </a:pPr>
            <a:endParaRPr lang="en-US" dirty="0" smtClean="0"/>
          </a:p>
          <a:p>
            <a:pPr>
              <a:buNone/>
            </a:pPr>
            <a:r>
              <a:rPr lang="en-US" dirty="0" smtClean="0"/>
              <a:t>	Justice Douglas</a:t>
            </a:r>
          </a:p>
        </p:txBody>
      </p:sp>
      <p:sp>
        <p:nvSpPr>
          <p:cNvPr id="4" name="Footer Placeholder 3"/>
          <p:cNvSpPr>
            <a:spLocks noGrp="1"/>
          </p:cNvSpPr>
          <p:nvPr>
            <p:ph type="ftr" sz="quarter" idx="11"/>
          </p:nvPr>
        </p:nvSpPr>
        <p:spPr/>
        <p:txBody>
          <a:bodyPr/>
          <a:lstStyle/>
          <a:p>
            <a:r>
              <a:rPr lang="en-US" dirty="0" smtClean="0"/>
              <a:t>The Southeastern Equity Center</a:t>
            </a:r>
            <a:endParaRPr lang="en-US" dirty="0"/>
          </a:p>
        </p:txBody>
      </p:sp>
      <p:sp>
        <p:nvSpPr>
          <p:cNvPr id="5" name="Slide Number Placeholder 4"/>
          <p:cNvSpPr>
            <a:spLocks noGrp="1"/>
          </p:cNvSpPr>
          <p:nvPr>
            <p:ph type="sldNum" sz="quarter" idx="12"/>
          </p:nvPr>
        </p:nvSpPr>
        <p:spPr/>
        <p:txBody>
          <a:bodyPr/>
          <a:lstStyle/>
          <a:p>
            <a:fld id="{54001EBA-4FA4-4A50-B677-B3C474034FC3}" type="slidenum">
              <a:rPr lang="en-US" smtClean="0"/>
              <a:pPr/>
              <a:t>9</a:t>
            </a:fld>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VSHAPEID" val="zkLLW4NbdzpwGYZuXNpOtb"/>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1227</TotalTime>
  <Words>507</Words>
  <Application>Microsoft Macintosh PowerPoint</Application>
  <PresentationFormat>On-screen Show (4:3)</PresentationFormat>
  <Paragraphs>163</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State Education Agency Strategies for Promoting Equity: English Learners</vt:lpstr>
      <vt:lpstr>TERY J. MEDINA, ASSOCIATE DIRECTOR THE SOUTHEASTERN EQUITY CENTER 800 E. Broward Boulevard, Suite 400 Fort Lauderdale, FL 33301 Telephone: (954) 765-3553 Fax: (954) 523-3340 Email: TJMedina@se-equity.org Website: www.se-equity.org </vt:lpstr>
      <vt:lpstr>It is the mission of the Southeastern Equity Center to assist the states, school districts, and schools of Region IV in the preparation, adoption, and implementation of policies, practices, and procedures which result in equal access to high quality education for all students.  </vt:lpstr>
      <vt:lpstr>PowerPoint Presentation</vt:lpstr>
      <vt:lpstr>3 parts to the session: 15 minutes each</vt:lpstr>
      <vt:lpstr>PowerPoint Presentation</vt:lpstr>
      <vt:lpstr>D/HEW MEMORANDUM  OF MAY 25, 1970:</vt:lpstr>
      <vt:lpstr>D/HEW Memorandum (continued)</vt:lpstr>
      <vt:lpstr>Lau v Nichols (1974)</vt:lpstr>
      <vt:lpstr>Castañeda vs. Pickard (1981)</vt:lpstr>
      <vt:lpstr>PowerPoint Presentation</vt:lpstr>
      <vt:lpstr>PowerPoint Presentation</vt:lpstr>
      <vt:lpstr>CREDE: Five Standards of Effective Pedagogy</vt:lpstr>
      <vt:lpstr>SIOP: Sheltered Instruction Observation Protocol</vt:lpstr>
      <vt:lpstr>Guidance from the Departments of Education and Justice on Equitable Educational Access for English Learner Students</vt:lpstr>
      <vt:lpstr>EL  TOOLKIT</vt:lpstr>
      <vt:lpstr>     TERY J. MEDINA, ASSOCIATE DIRECTOR THE SOUTHEASTERN EQUITY CENTER 800 E. Broward Boulevard, Suite 400 Fort Lauderdale, FL 33301 Telephone: (954) 765-3553 Fax: (954) 523-3340 Email: TJMedina@se-equity.org Website: www.se-equity.org </vt:lpstr>
    </vt:vector>
  </TitlesOfParts>
  <Company>SOUTHEASTERN EQUITY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CULTURALLY RESPONSIVE TEACHERS</dc:title>
  <dc:creator>Michele Boucicaut</dc:creator>
  <cp:lastModifiedBy>Chris Times</cp:lastModifiedBy>
  <cp:revision>150</cp:revision>
  <dcterms:created xsi:type="dcterms:W3CDTF">2014-07-17T15:22:44Z</dcterms:created>
  <dcterms:modified xsi:type="dcterms:W3CDTF">2015-10-26T00:29:23Z</dcterms:modified>
</cp:coreProperties>
</file>