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 id="2147484332" r:id="rId8"/>
  </p:sldMasterIdLst>
  <p:notesMasterIdLst>
    <p:notesMasterId r:id="rId29"/>
  </p:notesMasterIdLst>
  <p:handoutMasterIdLst>
    <p:handoutMasterId r:id="rId30"/>
  </p:handoutMasterIdLst>
  <p:sldIdLst>
    <p:sldId id="423" r:id="rId9"/>
    <p:sldId id="475" r:id="rId10"/>
    <p:sldId id="469" r:id="rId11"/>
    <p:sldId id="473" r:id="rId12"/>
    <p:sldId id="471" r:id="rId13"/>
    <p:sldId id="474" r:id="rId14"/>
    <p:sldId id="481" r:id="rId15"/>
    <p:sldId id="487" r:id="rId16"/>
    <p:sldId id="489" r:id="rId17"/>
    <p:sldId id="490" r:id="rId18"/>
    <p:sldId id="470" r:id="rId19"/>
    <p:sldId id="478" r:id="rId20"/>
    <p:sldId id="479" r:id="rId21"/>
    <p:sldId id="492" r:id="rId22"/>
    <p:sldId id="480" r:id="rId23"/>
    <p:sldId id="493" r:id="rId24"/>
    <p:sldId id="476" r:id="rId25"/>
    <p:sldId id="477" r:id="rId26"/>
    <p:sldId id="485" r:id="rId27"/>
    <p:sldId id="486" r:id="rId28"/>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671" autoAdjust="0"/>
  </p:normalViewPr>
  <p:slideViewPr>
    <p:cSldViewPr snapToGrid="0">
      <p:cViewPr>
        <p:scale>
          <a:sx n="100" d="100"/>
          <a:sy n="100" d="100"/>
        </p:scale>
        <p:origin x="-1496" y="-80"/>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1.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7B848-6237-E64F-9318-85FFEF9A6C1E}" type="doc">
      <dgm:prSet loTypeId="urn:microsoft.com/office/officeart/2005/8/layout/gear1" loCatId="" qsTypeId="urn:microsoft.com/office/officeart/2005/8/quickstyle/simple5" qsCatId="simple" csTypeId="urn:microsoft.com/office/officeart/2005/8/colors/colorful1" csCatId="colorful" phldr="1"/>
      <dgm:spPr/>
    </dgm:pt>
    <dgm:pt modelId="{4021847B-E08D-D74B-B595-7A53C50C8E2A}">
      <dgm:prSet phldrT="[Text]" custT="1"/>
      <dgm:spPr/>
      <dgm:t>
        <a:bodyPr/>
        <a:lstStyle/>
        <a:p>
          <a:r>
            <a:rPr lang="en-US" sz="1500" b="1" dirty="0" smtClean="0">
              <a:solidFill>
                <a:schemeClr val="tx1"/>
              </a:solidFill>
              <a:latin typeface="Trebuchet MS"/>
              <a:cs typeface="Trebuchet MS"/>
            </a:rPr>
            <a:t>Effective Veteran Teachers</a:t>
          </a:r>
          <a:endParaRPr lang="en-US" sz="1500" b="1" dirty="0">
            <a:solidFill>
              <a:schemeClr val="tx1"/>
            </a:solidFill>
            <a:latin typeface="Trebuchet MS"/>
            <a:cs typeface="Trebuchet MS"/>
          </a:endParaRPr>
        </a:p>
      </dgm:t>
    </dgm:pt>
    <dgm:pt modelId="{28AB88A1-5EC1-044A-A89D-8254C0C48B2A}" type="parTrans" cxnId="{B13902BD-525D-9C47-93B9-4248B4EF8A16}">
      <dgm:prSet/>
      <dgm:spPr/>
      <dgm:t>
        <a:bodyPr/>
        <a:lstStyle/>
        <a:p>
          <a:endParaRPr lang="en-US"/>
        </a:p>
      </dgm:t>
    </dgm:pt>
    <dgm:pt modelId="{53FB7562-17D5-C54D-91EE-503006F7DA6B}" type="sibTrans" cxnId="{B13902BD-525D-9C47-93B9-4248B4EF8A16}">
      <dgm:prSet/>
      <dgm:spPr/>
      <dgm:t>
        <a:bodyPr/>
        <a:lstStyle/>
        <a:p>
          <a:endParaRPr lang="en-US"/>
        </a:p>
      </dgm:t>
    </dgm:pt>
    <dgm:pt modelId="{92D89342-78E0-CE40-8076-43C4799CF800}">
      <dgm:prSet phldrT="[Text]" custT="1"/>
      <dgm:spPr/>
      <dgm:t>
        <a:bodyPr/>
        <a:lstStyle/>
        <a:p>
          <a:r>
            <a:rPr lang="en-US" sz="1500" b="1" dirty="0" smtClean="0">
              <a:solidFill>
                <a:schemeClr val="tx1"/>
              </a:solidFill>
              <a:latin typeface="Trebuchet MS"/>
              <a:cs typeface="Trebuchet MS"/>
            </a:rPr>
            <a:t>Support Personnel</a:t>
          </a:r>
          <a:endParaRPr lang="en-US" sz="1500" b="1" dirty="0">
            <a:solidFill>
              <a:schemeClr val="tx1"/>
            </a:solidFill>
            <a:latin typeface="Trebuchet MS"/>
            <a:cs typeface="Trebuchet MS"/>
          </a:endParaRPr>
        </a:p>
      </dgm:t>
    </dgm:pt>
    <dgm:pt modelId="{46867841-DAC8-5A4D-B1B1-BAEB3EA3214E}" type="parTrans" cxnId="{2CDDCFDB-6D27-3442-8BFD-BBBD822B6CE2}">
      <dgm:prSet/>
      <dgm:spPr/>
      <dgm:t>
        <a:bodyPr/>
        <a:lstStyle/>
        <a:p>
          <a:endParaRPr lang="en-US"/>
        </a:p>
      </dgm:t>
    </dgm:pt>
    <dgm:pt modelId="{81F5EBF2-4A30-0B4B-AFE2-0382EABC1143}" type="sibTrans" cxnId="{2CDDCFDB-6D27-3442-8BFD-BBBD822B6CE2}">
      <dgm:prSet/>
      <dgm:spPr/>
      <dgm:t>
        <a:bodyPr/>
        <a:lstStyle/>
        <a:p>
          <a:endParaRPr lang="en-US"/>
        </a:p>
      </dgm:t>
    </dgm:pt>
    <dgm:pt modelId="{1305D1A6-A5E5-6A4A-ADFB-E1BE57B1FED9}">
      <dgm:prSet phldrT="[Text]" custT="1"/>
      <dgm:spPr/>
      <dgm:t>
        <a:bodyPr/>
        <a:lstStyle/>
        <a:p>
          <a:r>
            <a:rPr lang="en-US" sz="1200" b="1" dirty="0" smtClean="0">
              <a:solidFill>
                <a:schemeClr val="tx1"/>
              </a:solidFill>
              <a:latin typeface="Trebuchet MS"/>
              <a:cs typeface="Trebuchet MS"/>
            </a:rPr>
            <a:t>District Administrators</a:t>
          </a:r>
          <a:endParaRPr lang="en-US" sz="1200" b="1" dirty="0">
            <a:solidFill>
              <a:schemeClr val="tx1"/>
            </a:solidFill>
            <a:latin typeface="Trebuchet MS"/>
            <a:cs typeface="Trebuchet MS"/>
          </a:endParaRPr>
        </a:p>
      </dgm:t>
    </dgm:pt>
    <dgm:pt modelId="{1C84BD9B-9943-4346-8557-71E481F3E3D6}" type="parTrans" cxnId="{BB25843C-ADF6-E34F-B4AC-F9AD42706B5E}">
      <dgm:prSet/>
      <dgm:spPr/>
      <dgm:t>
        <a:bodyPr/>
        <a:lstStyle/>
        <a:p>
          <a:endParaRPr lang="en-US"/>
        </a:p>
      </dgm:t>
    </dgm:pt>
    <dgm:pt modelId="{BAFA2F08-D214-3346-AB0B-B88DEFF67BA0}" type="sibTrans" cxnId="{BB25843C-ADF6-E34F-B4AC-F9AD42706B5E}">
      <dgm:prSet/>
      <dgm:spPr/>
      <dgm:t>
        <a:bodyPr/>
        <a:lstStyle/>
        <a:p>
          <a:endParaRPr lang="en-US"/>
        </a:p>
      </dgm:t>
    </dgm:pt>
    <dgm:pt modelId="{A53D622F-DB4C-EF47-9DC0-1C03A48EB4B5}" type="pres">
      <dgm:prSet presAssocID="{D617B848-6237-E64F-9318-85FFEF9A6C1E}" presName="composite" presStyleCnt="0">
        <dgm:presLayoutVars>
          <dgm:chMax val="3"/>
          <dgm:animLvl val="lvl"/>
          <dgm:resizeHandles val="exact"/>
        </dgm:presLayoutVars>
      </dgm:prSet>
      <dgm:spPr/>
    </dgm:pt>
    <dgm:pt modelId="{CBC14AA3-B4BE-484A-8487-45A5DE7C94D6}" type="pres">
      <dgm:prSet presAssocID="{4021847B-E08D-D74B-B595-7A53C50C8E2A}" presName="gear1" presStyleLbl="node1" presStyleIdx="0" presStyleCnt="3">
        <dgm:presLayoutVars>
          <dgm:chMax val="1"/>
          <dgm:bulletEnabled val="1"/>
        </dgm:presLayoutVars>
      </dgm:prSet>
      <dgm:spPr/>
      <dgm:t>
        <a:bodyPr/>
        <a:lstStyle/>
        <a:p>
          <a:endParaRPr lang="en-US"/>
        </a:p>
      </dgm:t>
    </dgm:pt>
    <dgm:pt modelId="{20346803-1E07-CB4A-B806-2314E41D9B80}" type="pres">
      <dgm:prSet presAssocID="{4021847B-E08D-D74B-B595-7A53C50C8E2A}" presName="gear1srcNode" presStyleLbl="node1" presStyleIdx="0" presStyleCnt="3"/>
      <dgm:spPr/>
      <dgm:t>
        <a:bodyPr/>
        <a:lstStyle/>
        <a:p>
          <a:endParaRPr lang="en-US"/>
        </a:p>
      </dgm:t>
    </dgm:pt>
    <dgm:pt modelId="{9DD444F7-67A5-4440-A70B-0FA3B97354D7}" type="pres">
      <dgm:prSet presAssocID="{4021847B-E08D-D74B-B595-7A53C50C8E2A}" presName="gear1dstNode" presStyleLbl="node1" presStyleIdx="0" presStyleCnt="3"/>
      <dgm:spPr/>
      <dgm:t>
        <a:bodyPr/>
        <a:lstStyle/>
        <a:p>
          <a:endParaRPr lang="en-US"/>
        </a:p>
      </dgm:t>
    </dgm:pt>
    <dgm:pt modelId="{BC5C3511-B0B8-DF42-8296-47D5BE07F718}" type="pres">
      <dgm:prSet presAssocID="{92D89342-78E0-CE40-8076-43C4799CF800}" presName="gear2" presStyleLbl="node1" presStyleIdx="1" presStyleCnt="3">
        <dgm:presLayoutVars>
          <dgm:chMax val="1"/>
          <dgm:bulletEnabled val="1"/>
        </dgm:presLayoutVars>
      </dgm:prSet>
      <dgm:spPr/>
      <dgm:t>
        <a:bodyPr/>
        <a:lstStyle/>
        <a:p>
          <a:endParaRPr lang="en-US"/>
        </a:p>
      </dgm:t>
    </dgm:pt>
    <dgm:pt modelId="{09F16600-6B90-344B-A0F5-C557F18ECB2C}" type="pres">
      <dgm:prSet presAssocID="{92D89342-78E0-CE40-8076-43C4799CF800}" presName="gear2srcNode" presStyleLbl="node1" presStyleIdx="1" presStyleCnt="3"/>
      <dgm:spPr/>
      <dgm:t>
        <a:bodyPr/>
        <a:lstStyle/>
        <a:p>
          <a:endParaRPr lang="en-US"/>
        </a:p>
      </dgm:t>
    </dgm:pt>
    <dgm:pt modelId="{68517DAE-999B-554B-80FE-BFFD52B8A562}" type="pres">
      <dgm:prSet presAssocID="{92D89342-78E0-CE40-8076-43C4799CF800}" presName="gear2dstNode" presStyleLbl="node1" presStyleIdx="1" presStyleCnt="3"/>
      <dgm:spPr/>
      <dgm:t>
        <a:bodyPr/>
        <a:lstStyle/>
        <a:p>
          <a:endParaRPr lang="en-US"/>
        </a:p>
      </dgm:t>
    </dgm:pt>
    <dgm:pt modelId="{D091477A-0DE7-C948-BD76-365877E74CAF}" type="pres">
      <dgm:prSet presAssocID="{1305D1A6-A5E5-6A4A-ADFB-E1BE57B1FED9}" presName="gear3" presStyleLbl="node1" presStyleIdx="2" presStyleCnt="3"/>
      <dgm:spPr/>
      <dgm:t>
        <a:bodyPr/>
        <a:lstStyle/>
        <a:p>
          <a:endParaRPr lang="en-US"/>
        </a:p>
      </dgm:t>
    </dgm:pt>
    <dgm:pt modelId="{D0BD358E-5BD1-654E-B91A-D30447576657}" type="pres">
      <dgm:prSet presAssocID="{1305D1A6-A5E5-6A4A-ADFB-E1BE57B1FED9}" presName="gear3tx" presStyleLbl="node1" presStyleIdx="2" presStyleCnt="3">
        <dgm:presLayoutVars>
          <dgm:chMax val="1"/>
          <dgm:bulletEnabled val="1"/>
        </dgm:presLayoutVars>
      </dgm:prSet>
      <dgm:spPr/>
      <dgm:t>
        <a:bodyPr/>
        <a:lstStyle/>
        <a:p>
          <a:endParaRPr lang="en-US"/>
        </a:p>
      </dgm:t>
    </dgm:pt>
    <dgm:pt modelId="{4AAF34D2-E005-C044-9ED1-CA5691A8DFE7}" type="pres">
      <dgm:prSet presAssocID="{1305D1A6-A5E5-6A4A-ADFB-E1BE57B1FED9}" presName="gear3srcNode" presStyleLbl="node1" presStyleIdx="2" presStyleCnt="3"/>
      <dgm:spPr/>
      <dgm:t>
        <a:bodyPr/>
        <a:lstStyle/>
        <a:p>
          <a:endParaRPr lang="en-US"/>
        </a:p>
      </dgm:t>
    </dgm:pt>
    <dgm:pt modelId="{F6E8C399-B736-8947-A002-415A7963A677}" type="pres">
      <dgm:prSet presAssocID="{1305D1A6-A5E5-6A4A-ADFB-E1BE57B1FED9}" presName="gear3dstNode" presStyleLbl="node1" presStyleIdx="2" presStyleCnt="3"/>
      <dgm:spPr/>
      <dgm:t>
        <a:bodyPr/>
        <a:lstStyle/>
        <a:p>
          <a:endParaRPr lang="en-US"/>
        </a:p>
      </dgm:t>
    </dgm:pt>
    <dgm:pt modelId="{FE4290B2-D967-404A-BD04-DCE2B6EAF825}" type="pres">
      <dgm:prSet presAssocID="{53FB7562-17D5-C54D-91EE-503006F7DA6B}" presName="connector1" presStyleLbl="sibTrans2D1" presStyleIdx="0" presStyleCnt="3"/>
      <dgm:spPr/>
      <dgm:t>
        <a:bodyPr/>
        <a:lstStyle/>
        <a:p>
          <a:endParaRPr lang="en-US"/>
        </a:p>
      </dgm:t>
    </dgm:pt>
    <dgm:pt modelId="{BDC256C2-EB42-844F-BA3A-712414B8C6D0}" type="pres">
      <dgm:prSet presAssocID="{81F5EBF2-4A30-0B4B-AFE2-0382EABC1143}" presName="connector2" presStyleLbl="sibTrans2D1" presStyleIdx="1" presStyleCnt="3"/>
      <dgm:spPr/>
      <dgm:t>
        <a:bodyPr/>
        <a:lstStyle/>
        <a:p>
          <a:endParaRPr lang="en-US"/>
        </a:p>
      </dgm:t>
    </dgm:pt>
    <dgm:pt modelId="{AFB8DDC4-BB54-9E41-AAB6-B9818202EDB9}" type="pres">
      <dgm:prSet presAssocID="{BAFA2F08-D214-3346-AB0B-B88DEFF67BA0}" presName="connector3" presStyleLbl="sibTrans2D1" presStyleIdx="2" presStyleCnt="3"/>
      <dgm:spPr/>
      <dgm:t>
        <a:bodyPr/>
        <a:lstStyle/>
        <a:p>
          <a:endParaRPr lang="en-US"/>
        </a:p>
      </dgm:t>
    </dgm:pt>
  </dgm:ptLst>
  <dgm:cxnLst>
    <dgm:cxn modelId="{34A421AB-DD68-4D97-B8A5-E1664905605D}" type="presOf" srcId="{4021847B-E08D-D74B-B595-7A53C50C8E2A}" destId="{9DD444F7-67A5-4440-A70B-0FA3B97354D7}" srcOrd="2" destOrd="0" presId="urn:microsoft.com/office/officeart/2005/8/layout/gear1"/>
    <dgm:cxn modelId="{E76B8388-56F8-4056-8255-9EF544FAD647}" type="presOf" srcId="{81F5EBF2-4A30-0B4B-AFE2-0382EABC1143}" destId="{BDC256C2-EB42-844F-BA3A-712414B8C6D0}" srcOrd="0" destOrd="0" presId="urn:microsoft.com/office/officeart/2005/8/layout/gear1"/>
    <dgm:cxn modelId="{68B573AA-53E5-4677-B907-7C3FDA111715}" type="presOf" srcId="{92D89342-78E0-CE40-8076-43C4799CF800}" destId="{68517DAE-999B-554B-80FE-BFFD52B8A562}" srcOrd="2" destOrd="0" presId="urn:microsoft.com/office/officeart/2005/8/layout/gear1"/>
    <dgm:cxn modelId="{F3958C82-868A-427F-8CF2-4BC1F8B0A6F3}" type="presOf" srcId="{D617B848-6237-E64F-9318-85FFEF9A6C1E}" destId="{A53D622F-DB4C-EF47-9DC0-1C03A48EB4B5}" srcOrd="0" destOrd="0" presId="urn:microsoft.com/office/officeart/2005/8/layout/gear1"/>
    <dgm:cxn modelId="{0F9B07FF-AADA-4380-A7AF-7BBA4D08F436}" type="presOf" srcId="{BAFA2F08-D214-3346-AB0B-B88DEFF67BA0}" destId="{AFB8DDC4-BB54-9E41-AAB6-B9818202EDB9}" srcOrd="0" destOrd="0" presId="urn:microsoft.com/office/officeart/2005/8/layout/gear1"/>
    <dgm:cxn modelId="{D1FF9AF2-44D9-4E80-ABD3-31868BCF6719}" type="presOf" srcId="{4021847B-E08D-D74B-B595-7A53C50C8E2A}" destId="{20346803-1E07-CB4A-B806-2314E41D9B80}" srcOrd="1" destOrd="0" presId="urn:microsoft.com/office/officeart/2005/8/layout/gear1"/>
    <dgm:cxn modelId="{D914007E-E5AD-4E62-999E-B8D0126CC6B3}" type="presOf" srcId="{1305D1A6-A5E5-6A4A-ADFB-E1BE57B1FED9}" destId="{D091477A-0DE7-C948-BD76-365877E74CAF}" srcOrd="0" destOrd="0" presId="urn:microsoft.com/office/officeart/2005/8/layout/gear1"/>
    <dgm:cxn modelId="{3EC75E7F-EF9D-45D6-8BE0-666BB92CBBC2}" type="presOf" srcId="{92D89342-78E0-CE40-8076-43C4799CF800}" destId="{BC5C3511-B0B8-DF42-8296-47D5BE07F718}" srcOrd="0" destOrd="0" presId="urn:microsoft.com/office/officeart/2005/8/layout/gear1"/>
    <dgm:cxn modelId="{51B5F639-C541-4FD9-AF3F-2A710C47F8A1}" type="presOf" srcId="{1305D1A6-A5E5-6A4A-ADFB-E1BE57B1FED9}" destId="{D0BD358E-5BD1-654E-B91A-D30447576657}" srcOrd="1" destOrd="0" presId="urn:microsoft.com/office/officeart/2005/8/layout/gear1"/>
    <dgm:cxn modelId="{B13902BD-525D-9C47-93B9-4248B4EF8A16}" srcId="{D617B848-6237-E64F-9318-85FFEF9A6C1E}" destId="{4021847B-E08D-D74B-B595-7A53C50C8E2A}" srcOrd="0" destOrd="0" parTransId="{28AB88A1-5EC1-044A-A89D-8254C0C48B2A}" sibTransId="{53FB7562-17D5-C54D-91EE-503006F7DA6B}"/>
    <dgm:cxn modelId="{ACB4DC32-164D-4EC2-8ED1-ED2627BF3AF9}" type="presOf" srcId="{1305D1A6-A5E5-6A4A-ADFB-E1BE57B1FED9}" destId="{F6E8C399-B736-8947-A002-415A7963A677}" srcOrd="3" destOrd="0" presId="urn:microsoft.com/office/officeart/2005/8/layout/gear1"/>
    <dgm:cxn modelId="{7F8C7852-F5B3-4DC1-A4D3-A13D16356A10}" type="presOf" srcId="{1305D1A6-A5E5-6A4A-ADFB-E1BE57B1FED9}" destId="{4AAF34D2-E005-C044-9ED1-CA5691A8DFE7}" srcOrd="2" destOrd="0" presId="urn:microsoft.com/office/officeart/2005/8/layout/gear1"/>
    <dgm:cxn modelId="{CAAB22D8-08E3-43F6-8FF6-02BB632823B5}" type="presOf" srcId="{92D89342-78E0-CE40-8076-43C4799CF800}" destId="{09F16600-6B90-344B-A0F5-C557F18ECB2C}" srcOrd="1" destOrd="0" presId="urn:microsoft.com/office/officeart/2005/8/layout/gear1"/>
    <dgm:cxn modelId="{03057FCE-4C6E-48FC-839B-E0B41A00944A}" type="presOf" srcId="{53FB7562-17D5-C54D-91EE-503006F7DA6B}" destId="{FE4290B2-D967-404A-BD04-DCE2B6EAF825}" srcOrd="0" destOrd="0" presId="urn:microsoft.com/office/officeart/2005/8/layout/gear1"/>
    <dgm:cxn modelId="{F2F0260C-4912-4E00-9E42-EBF1BD4AF808}" type="presOf" srcId="{4021847B-E08D-D74B-B595-7A53C50C8E2A}" destId="{CBC14AA3-B4BE-484A-8487-45A5DE7C94D6}" srcOrd="0" destOrd="0" presId="urn:microsoft.com/office/officeart/2005/8/layout/gear1"/>
    <dgm:cxn modelId="{2CDDCFDB-6D27-3442-8BFD-BBBD822B6CE2}" srcId="{D617B848-6237-E64F-9318-85FFEF9A6C1E}" destId="{92D89342-78E0-CE40-8076-43C4799CF800}" srcOrd="1" destOrd="0" parTransId="{46867841-DAC8-5A4D-B1B1-BAEB3EA3214E}" sibTransId="{81F5EBF2-4A30-0B4B-AFE2-0382EABC1143}"/>
    <dgm:cxn modelId="{BB25843C-ADF6-E34F-B4AC-F9AD42706B5E}" srcId="{D617B848-6237-E64F-9318-85FFEF9A6C1E}" destId="{1305D1A6-A5E5-6A4A-ADFB-E1BE57B1FED9}" srcOrd="2" destOrd="0" parTransId="{1C84BD9B-9943-4346-8557-71E481F3E3D6}" sibTransId="{BAFA2F08-D214-3346-AB0B-B88DEFF67BA0}"/>
    <dgm:cxn modelId="{66232F5B-B02E-49DE-9CA4-F9AD7705B605}" type="presParOf" srcId="{A53D622F-DB4C-EF47-9DC0-1C03A48EB4B5}" destId="{CBC14AA3-B4BE-484A-8487-45A5DE7C94D6}" srcOrd="0" destOrd="0" presId="urn:microsoft.com/office/officeart/2005/8/layout/gear1"/>
    <dgm:cxn modelId="{4568EAA5-15CE-4CA3-9A84-8CD03CC0C46D}" type="presParOf" srcId="{A53D622F-DB4C-EF47-9DC0-1C03A48EB4B5}" destId="{20346803-1E07-CB4A-B806-2314E41D9B80}" srcOrd="1" destOrd="0" presId="urn:microsoft.com/office/officeart/2005/8/layout/gear1"/>
    <dgm:cxn modelId="{CC227FAA-5D07-4F49-8A0E-5D49CE697C2C}" type="presParOf" srcId="{A53D622F-DB4C-EF47-9DC0-1C03A48EB4B5}" destId="{9DD444F7-67A5-4440-A70B-0FA3B97354D7}" srcOrd="2" destOrd="0" presId="urn:microsoft.com/office/officeart/2005/8/layout/gear1"/>
    <dgm:cxn modelId="{AB5C05DF-A928-48A0-AD6B-EBD73FF4236C}" type="presParOf" srcId="{A53D622F-DB4C-EF47-9DC0-1C03A48EB4B5}" destId="{BC5C3511-B0B8-DF42-8296-47D5BE07F718}" srcOrd="3" destOrd="0" presId="urn:microsoft.com/office/officeart/2005/8/layout/gear1"/>
    <dgm:cxn modelId="{72925438-ABC6-4D79-AE6A-65E88350C3CE}" type="presParOf" srcId="{A53D622F-DB4C-EF47-9DC0-1C03A48EB4B5}" destId="{09F16600-6B90-344B-A0F5-C557F18ECB2C}" srcOrd="4" destOrd="0" presId="urn:microsoft.com/office/officeart/2005/8/layout/gear1"/>
    <dgm:cxn modelId="{2E715133-63D3-473C-A89F-23464D2A2BB0}" type="presParOf" srcId="{A53D622F-DB4C-EF47-9DC0-1C03A48EB4B5}" destId="{68517DAE-999B-554B-80FE-BFFD52B8A562}" srcOrd="5" destOrd="0" presId="urn:microsoft.com/office/officeart/2005/8/layout/gear1"/>
    <dgm:cxn modelId="{900B198E-EF2D-4B0A-8887-31BAB65C44D9}" type="presParOf" srcId="{A53D622F-DB4C-EF47-9DC0-1C03A48EB4B5}" destId="{D091477A-0DE7-C948-BD76-365877E74CAF}" srcOrd="6" destOrd="0" presId="urn:microsoft.com/office/officeart/2005/8/layout/gear1"/>
    <dgm:cxn modelId="{1818AA4A-E3C6-47A3-A1A5-B1705B5D1636}" type="presParOf" srcId="{A53D622F-DB4C-EF47-9DC0-1C03A48EB4B5}" destId="{D0BD358E-5BD1-654E-B91A-D30447576657}" srcOrd="7" destOrd="0" presId="urn:microsoft.com/office/officeart/2005/8/layout/gear1"/>
    <dgm:cxn modelId="{28067D3A-6898-449B-B465-0732F57EBCDA}" type="presParOf" srcId="{A53D622F-DB4C-EF47-9DC0-1C03A48EB4B5}" destId="{4AAF34D2-E005-C044-9ED1-CA5691A8DFE7}" srcOrd="8" destOrd="0" presId="urn:microsoft.com/office/officeart/2005/8/layout/gear1"/>
    <dgm:cxn modelId="{0A904A67-B145-4DE5-8FE1-5F7256B1585E}" type="presParOf" srcId="{A53D622F-DB4C-EF47-9DC0-1C03A48EB4B5}" destId="{F6E8C399-B736-8947-A002-415A7963A677}" srcOrd="9" destOrd="0" presId="urn:microsoft.com/office/officeart/2005/8/layout/gear1"/>
    <dgm:cxn modelId="{4DC2F0B8-8F46-4F9B-8B84-179CB7C37399}" type="presParOf" srcId="{A53D622F-DB4C-EF47-9DC0-1C03A48EB4B5}" destId="{FE4290B2-D967-404A-BD04-DCE2B6EAF825}" srcOrd="10" destOrd="0" presId="urn:microsoft.com/office/officeart/2005/8/layout/gear1"/>
    <dgm:cxn modelId="{E628149B-58B0-4ACF-8ECB-07E6E445198A}" type="presParOf" srcId="{A53D622F-DB4C-EF47-9DC0-1C03A48EB4B5}" destId="{BDC256C2-EB42-844F-BA3A-712414B8C6D0}" srcOrd="11" destOrd="0" presId="urn:microsoft.com/office/officeart/2005/8/layout/gear1"/>
    <dgm:cxn modelId="{0E5E0482-82EF-461B-80AE-38D783DDB855}" type="presParOf" srcId="{A53D622F-DB4C-EF47-9DC0-1C03A48EB4B5}" destId="{AFB8DDC4-BB54-9E41-AAB6-B9818202EDB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7B848-6237-E64F-9318-85FFEF9A6C1E}" type="doc">
      <dgm:prSet loTypeId="urn:microsoft.com/office/officeart/2005/8/layout/gear1" loCatId="" qsTypeId="urn:microsoft.com/office/officeart/2005/8/quickstyle/simple5" qsCatId="simple" csTypeId="urn:microsoft.com/office/officeart/2005/8/colors/colorful4" csCatId="colorful" phldr="1"/>
      <dgm:spPr/>
    </dgm:pt>
    <dgm:pt modelId="{4021847B-E08D-D74B-B595-7A53C50C8E2A}">
      <dgm:prSet phldrT="[Text]">
        <dgm:style>
          <a:lnRef idx="0">
            <a:schemeClr val="accent6"/>
          </a:lnRef>
          <a:fillRef idx="3">
            <a:schemeClr val="accent6"/>
          </a:fillRef>
          <a:effectRef idx="3">
            <a:schemeClr val="accent6"/>
          </a:effectRef>
          <a:fontRef idx="minor">
            <a:schemeClr val="lt1"/>
          </a:fontRef>
        </dgm:style>
      </dgm:prSet>
      <dgm:spPr/>
      <dgm:t>
        <a:bodyPr/>
        <a:lstStyle/>
        <a:p>
          <a:r>
            <a:rPr lang="en-US" b="1" dirty="0" smtClean="0">
              <a:solidFill>
                <a:schemeClr val="tx1"/>
              </a:solidFill>
              <a:latin typeface="Trebuchet MS"/>
              <a:cs typeface="Trebuchet MS"/>
            </a:rPr>
            <a:t>Building Administrators</a:t>
          </a:r>
          <a:endParaRPr lang="en-US" b="1" dirty="0">
            <a:solidFill>
              <a:schemeClr val="tx1"/>
            </a:solidFill>
            <a:latin typeface="Trebuchet MS"/>
            <a:cs typeface="Trebuchet MS"/>
          </a:endParaRPr>
        </a:p>
      </dgm:t>
    </dgm:pt>
    <dgm:pt modelId="{28AB88A1-5EC1-044A-A89D-8254C0C48B2A}" type="parTrans" cxnId="{B13902BD-525D-9C47-93B9-4248B4EF8A16}">
      <dgm:prSet/>
      <dgm:spPr/>
      <dgm:t>
        <a:bodyPr/>
        <a:lstStyle/>
        <a:p>
          <a:endParaRPr lang="en-US"/>
        </a:p>
      </dgm:t>
    </dgm:pt>
    <dgm:pt modelId="{53FB7562-17D5-C54D-91EE-503006F7DA6B}" type="sibTrans" cxnId="{B13902BD-525D-9C47-93B9-4248B4EF8A16}">
      <dgm:prSet>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92D89342-78E0-CE40-8076-43C4799CF800}">
      <dgm:prSet phldrT="[Text]"/>
      <dgm:spPr>
        <a:gradFill rotWithShape="0">
          <a:gsLst>
            <a:gs pos="0">
              <a:srgbClr val="7030A0"/>
            </a:gs>
            <a:gs pos="69000">
              <a:srgbClr val="CC66FF"/>
            </a:gs>
            <a:gs pos="100000">
              <a:srgbClr val="CCCCFF"/>
            </a:gs>
          </a:gsLst>
        </a:gradFill>
      </dgm:spPr>
      <dgm:t>
        <a:bodyPr/>
        <a:lstStyle/>
        <a:p>
          <a:r>
            <a:rPr lang="en-US" b="1" dirty="0" smtClean="0">
              <a:solidFill>
                <a:schemeClr val="tx1"/>
              </a:solidFill>
              <a:latin typeface="Trebuchet MS"/>
              <a:cs typeface="Trebuchet MS"/>
            </a:rPr>
            <a:t>Novice Teachers</a:t>
          </a:r>
          <a:endParaRPr lang="en-US" b="1" dirty="0">
            <a:solidFill>
              <a:schemeClr val="tx1"/>
            </a:solidFill>
            <a:latin typeface="Trebuchet MS"/>
            <a:cs typeface="Trebuchet MS"/>
          </a:endParaRPr>
        </a:p>
      </dgm:t>
    </dgm:pt>
    <dgm:pt modelId="{46867841-DAC8-5A4D-B1B1-BAEB3EA3214E}" type="parTrans" cxnId="{2CDDCFDB-6D27-3442-8BFD-BBBD822B6CE2}">
      <dgm:prSet/>
      <dgm:spPr/>
      <dgm:t>
        <a:bodyPr/>
        <a:lstStyle/>
        <a:p>
          <a:endParaRPr lang="en-US"/>
        </a:p>
      </dgm:t>
    </dgm:pt>
    <dgm:pt modelId="{81F5EBF2-4A30-0B4B-AFE2-0382EABC1143}" type="sibTrans" cxnId="{2CDDCFDB-6D27-3442-8BFD-BBBD822B6CE2}">
      <dgm:prSet/>
      <dgm:spPr>
        <a:gradFill rotWithShape="0">
          <a:gsLst>
            <a:gs pos="0">
              <a:srgbClr val="7030A0"/>
            </a:gs>
            <a:gs pos="69000">
              <a:srgbClr val="CC66FF"/>
            </a:gs>
            <a:gs pos="100000">
              <a:srgbClr val="CCCCFF"/>
            </a:gs>
          </a:gsLst>
        </a:gradFill>
      </dgm:spPr>
      <dgm:t>
        <a:bodyPr/>
        <a:lstStyle/>
        <a:p>
          <a:endParaRPr lang="en-US"/>
        </a:p>
      </dgm:t>
    </dgm:pt>
    <dgm:pt modelId="{1305D1A6-A5E5-6A4A-ADFB-E1BE57B1FED9}">
      <dgm:prSet phldrT="[Text]"/>
      <dgm:spPr/>
      <dgm:t>
        <a:bodyPr/>
        <a:lstStyle/>
        <a:p>
          <a:r>
            <a:rPr lang="en-US" b="1" dirty="0" smtClean="0">
              <a:solidFill>
                <a:schemeClr val="tx1"/>
              </a:solidFill>
              <a:latin typeface="Trebuchet MS"/>
              <a:cs typeface="Trebuchet MS"/>
            </a:rPr>
            <a:t>Counselors</a:t>
          </a:r>
          <a:endParaRPr lang="en-US" b="1" dirty="0">
            <a:solidFill>
              <a:schemeClr val="tx1"/>
            </a:solidFill>
            <a:latin typeface="Trebuchet MS"/>
            <a:cs typeface="Trebuchet MS"/>
          </a:endParaRPr>
        </a:p>
      </dgm:t>
    </dgm:pt>
    <dgm:pt modelId="{1C84BD9B-9943-4346-8557-71E481F3E3D6}" type="parTrans" cxnId="{BB25843C-ADF6-E34F-B4AC-F9AD42706B5E}">
      <dgm:prSet/>
      <dgm:spPr/>
      <dgm:t>
        <a:bodyPr/>
        <a:lstStyle/>
        <a:p>
          <a:endParaRPr lang="en-US"/>
        </a:p>
      </dgm:t>
    </dgm:pt>
    <dgm:pt modelId="{BAFA2F08-D214-3346-AB0B-B88DEFF67BA0}" type="sibTrans" cxnId="{BB25843C-ADF6-E34F-B4AC-F9AD42706B5E}">
      <dgm:prSet/>
      <dgm:spPr/>
      <dgm:t>
        <a:bodyPr/>
        <a:lstStyle/>
        <a:p>
          <a:endParaRPr lang="en-US"/>
        </a:p>
      </dgm:t>
    </dgm:pt>
    <dgm:pt modelId="{A53D622F-DB4C-EF47-9DC0-1C03A48EB4B5}" type="pres">
      <dgm:prSet presAssocID="{D617B848-6237-E64F-9318-85FFEF9A6C1E}" presName="composite" presStyleCnt="0">
        <dgm:presLayoutVars>
          <dgm:chMax val="3"/>
          <dgm:animLvl val="lvl"/>
          <dgm:resizeHandles val="exact"/>
        </dgm:presLayoutVars>
      </dgm:prSet>
      <dgm:spPr/>
    </dgm:pt>
    <dgm:pt modelId="{CBC14AA3-B4BE-484A-8487-45A5DE7C94D6}" type="pres">
      <dgm:prSet presAssocID="{4021847B-E08D-D74B-B595-7A53C50C8E2A}" presName="gear1" presStyleLbl="node1" presStyleIdx="0" presStyleCnt="3">
        <dgm:presLayoutVars>
          <dgm:chMax val="1"/>
          <dgm:bulletEnabled val="1"/>
        </dgm:presLayoutVars>
      </dgm:prSet>
      <dgm:spPr/>
      <dgm:t>
        <a:bodyPr/>
        <a:lstStyle/>
        <a:p>
          <a:endParaRPr lang="en-US"/>
        </a:p>
      </dgm:t>
    </dgm:pt>
    <dgm:pt modelId="{20346803-1E07-CB4A-B806-2314E41D9B80}" type="pres">
      <dgm:prSet presAssocID="{4021847B-E08D-D74B-B595-7A53C50C8E2A}" presName="gear1srcNode" presStyleLbl="node1" presStyleIdx="0" presStyleCnt="3"/>
      <dgm:spPr/>
      <dgm:t>
        <a:bodyPr/>
        <a:lstStyle/>
        <a:p>
          <a:endParaRPr lang="en-US"/>
        </a:p>
      </dgm:t>
    </dgm:pt>
    <dgm:pt modelId="{9DD444F7-67A5-4440-A70B-0FA3B97354D7}" type="pres">
      <dgm:prSet presAssocID="{4021847B-E08D-D74B-B595-7A53C50C8E2A}" presName="gear1dstNode" presStyleLbl="node1" presStyleIdx="0" presStyleCnt="3"/>
      <dgm:spPr/>
      <dgm:t>
        <a:bodyPr/>
        <a:lstStyle/>
        <a:p>
          <a:endParaRPr lang="en-US"/>
        </a:p>
      </dgm:t>
    </dgm:pt>
    <dgm:pt modelId="{BC5C3511-B0B8-DF42-8296-47D5BE07F718}" type="pres">
      <dgm:prSet presAssocID="{92D89342-78E0-CE40-8076-43C4799CF800}" presName="gear2" presStyleLbl="node1" presStyleIdx="1" presStyleCnt="3">
        <dgm:presLayoutVars>
          <dgm:chMax val="1"/>
          <dgm:bulletEnabled val="1"/>
        </dgm:presLayoutVars>
      </dgm:prSet>
      <dgm:spPr/>
      <dgm:t>
        <a:bodyPr/>
        <a:lstStyle/>
        <a:p>
          <a:endParaRPr lang="en-US"/>
        </a:p>
      </dgm:t>
    </dgm:pt>
    <dgm:pt modelId="{09F16600-6B90-344B-A0F5-C557F18ECB2C}" type="pres">
      <dgm:prSet presAssocID="{92D89342-78E0-CE40-8076-43C4799CF800}" presName="gear2srcNode" presStyleLbl="node1" presStyleIdx="1" presStyleCnt="3"/>
      <dgm:spPr/>
      <dgm:t>
        <a:bodyPr/>
        <a:lstStyle/>
        <a:p>
          <a:endParaRPr lang="en-US"/>
        </a:p>
      </dgm:t>
    </dgm:pt>
    <dgm:pt modelId="{68517DAE-999B-554B-80FE-BFFD52B8A562}" type="pres">
      <dgm:prSet presAssocID="{92D89342-78E0-CE40-8076-43C4799CF800}" presName="gear2dstNode" presStyleLbl="node1" presStyleIdx="1" presStyleCnt="3"/>
      <dgm:spPr/>
      <dgm:t>
        <a:bodyPr/>
        <a:lstStyle/>
        <a:p>
          <a:endParaRPr lang="en-US"/>
        </a:p>
      </dgm:t>
    </dgm:pt>
    <dgm:pt modelId="{D091477A-0DE7-C948-BD76-365877E74CAF}" type="pres">
      <dgm:prSet presAssocID="{1305D1A6-A5E5-6A4A-ADFB-E1BE57B1FED9}" presName="gear3" presStyleLbl="node1" presStyleIdx="2" presStyleCnt="3"/>
      <dgm:spPr/>
      <dgm:t>
        <a:bodyPr/>
        <a:lstStyle/>
        <a:p>
          <a:endParaRPr lang="en-US"/>
        </a:p>
      </dgm:t>
    </dgm:pt>
    <dgm:pt modelId="{D0BD358E-5BD1-654E-B91A-D30447576657}" type="pres">
      <dgm:prSet presAssocID="{1305D1A6-A5E5-6A4A-ADFB-E1BE57B1FED9}" presName="gear3tx" presStyleLbl="node1" presStyleIdx="2" presStyleCnt="3">
        <dgm:presLayoutVars>
          <dgm:chMax val="1"/>
          <dgm:bulletEnabled val="1"/>
        </dgm:presLayoutVars>
      </dgm:prSet>
      <dgm:spPr/>
      <dgm:t>
        <a:bodyPr/>
        <a:lstStyle/>
        <a:p>
          <a:endParaRPr lang="en-US"/>
        </a:p>
      </dgm:t>
    </dgm:pt>
    <dgm:pt modelId="{4AAF34D2-E005-C044-9ED1-CA5691A8DFE7}" type="pres">
      <dgm:prSet presAssocID="{1305D1A6-A5E5-6A4A-ADFB-E1BE57B1FED9}" presName="gear3srcNode" presStyleLbl="node1" presStyleIdx="2" presStyleCnt="3"/>
      <dgm:spPr/>
      <dgm:t>
        <a:bodyPr/>
        <a:lstStyle/>
        <a:p>
          <a:endParaRPr lang="en-US"/>
        </a:p>
      </dgm:t>
    </dgm:pt>
    <dgm:pt modelId="{F6E8C399-B736-8947-A002-415A7963A677}" type="pres">
      <dgm:prSet presAssocID="{1305D1A6-A5E5-6A4A-ADFB-E1BE57B1FED9}" presName="gear3dstNode" presStyleLbl="node1" presStyleIdx="2" presStyleCnt="3"/>
      <dgm:spPr/>
      <dgm:t>
        <a:bodyPr/>
        <a:lstStyle/>
        <a:p>
          <a:endParaRPr lang="en-US"/>
        </a:p>
      </dgm:t>
    </dgm:pt>
    <dgm:pt modelId="{FE4290B2-D967-404A-BD04-DCE2B6EAF825}" type="pres">
      <dgm:prSet presAssocID="{53FB7562-17D5-C54D-91EE-503006F7DA6B}" presName="connector1" presStyleLbl="sibTrans2D1" presStyleIdx="0" presStyleCnt="3"/>
      <dgm:spPr/>
      <dgm:t>
        <a:bodyPr/>
        <a:lstStyle/>
        <a:p>
          <a:endParaRPr lang="en-US"/>
        </a:p>
      </dgm:t>
    </dgm:pt>
    <dgm:pt modelId="{BDC256C2-EB42-844F-BA3A-712414B8C6D0}" type="pres">
      <dgm:prSet presAssocID="{81F5EBF2-4A30-0B4B-AFE2-0382EABC1143}" presName="connector2" presStyleLbl="sibTrans2D1" presStyleIdx="1" presStyleCnt="3"/>
      <dgm:spPr/>
      <dgm:t>
        <a:bodyPr/>
        <a:lstStyle/>
        <a:p>
          <a:endParaRPr lang="en-US"/>
        </a:p>
      </dgm:t>
    </dgm:pt>
    <dgm:pt modelId="{AFB8DDC4-BB54-9E41-AAB6-B9818202EDB9}" type="pres">
      <dgm:prSet presAssocID="{BAFA2F08-D214-3346-AB0B-B88DEFF67BA0}" presName="connector3" presStyleLbl="sibTrans2D1" presStyleIdx="2" presStyleCnt="3"/>
      <dgm:spPr/>
      <dgm:t>
        <a:bodyPr/>
        <a:lstStyle/>
        <a:p>
          <a:endParaRPr lang="en-US"/>
        </a:p>
      </dgm:t>
    </dgm:pt>
  </dgm:ptLst>
  <dgm:cxnLst>
    <dgm:cxn modelId="{50EC1E67-5964-45C7-B89E-62449072430F}" type="presOf" srcId="{4021847B-E08D-D74B-B595-7A53C50C8E2A}" destId="{20346803-1E07-CB4A-B806-2314E41D9B80}" srcOrd="1" destOrd="0" presId="urn:microsoft.com/office/officeart/2005/8/layout/gear1"/>
    <dgm:cxn modelId="{336B2438-874D-4560-B940-15629F6911ED}" type="presOf" srcId="{1305D1A6-A5E5-6A4A-ADFB-E1BE57B1FED9}" destId="{F6E8C399-B736-8947-A002-415A7963A677}" srcOrd="3" destOrd="0" presId="urn:microsoft.com/office/officeart/2005/8/layout/gear1"/>
    <dgm:cxn modelId="{A42CF2A3-02E2-4C15-AFF3-F4CD5541C812}" type="presOf" srcId="{1305D1A6-A5E5-6A4A-ADFB-E1BE57B1FED9}" destId="{D091477A-0DE7-C948-BD76-365877E74CAF}" srcOrd="0" destOrd="0" presId="urn:microsoft.com/office/officeart/2005/8/layout/gear1"/>
    <dgm:cxn modelId="{60C1F4BE-2F46-4663-92CD-73ADC45E4ADA}" type="presOf" srcId="{4021847B-E08D-D74B-B595-7A53C50C8E2A}" destId="{CBC14AA3-B4BE-484A-8487-45A5DE7C94D6}" srcOrd="0" destOrd="0" presId="urn:microsoft.com/office/officeart/2005/8/layout/gear1"/>
    <dgm:cxn modelId="{30ECD8B4-852B-4FE1-8DC6-79E9DC4E4E71}" type="presOf" srcId="{BAFA2F08-D214-3346-AB0B-B88DEFF67BA0}" destId="{AFB8DDC4-BB54-9E41-AAB6-B9818202EDB9}" srcOrd="0" destOrd="0" presId="urn:microsoft.com/office/officeart/2005/8/layout/gear1"/>
    <dgm:cxn modelId="{0289E092-7777-45EF-BB6A-E6D559B46691}" type="presOf" srcId="{1305D1A6-A5E5-6A4A-ADFB-E1BE57B1FED9}" destId="{4AAF34D2-E005-C044-9ED1-CA5691A8DFE7}" srcOrd="2" destOrd="0" presId="urn:microsoft.com/office/officeart/2005/8/layout/gear1"/>
    <dgm:cxn modelId="{6E15B869-F22E-4672-AAE1-6DDE9E62FC9B}" type="presOf" srcId="{81F5EBF2-4A30-0B4B-AFE2-0382EABC1143}" destId="{BDC256C2-EB42-844F-BA3A-712414B8C6D0}" srcOrd="0" destOrd="0" presId="urn:microsoft.com/office/officeart/2005/8/layout/gear1"/>
    <dgm:cxn modelId="{23F3CE53-C988-400D-BDC2-5DB5A106836A}" type="presOf" srcId="{92D89342-78E0-CE40-8076-43C4799CF800}" destId="{BC5C3511-B0B8-DF42-8296-47D5BE07F718}" srcOrd="0" destOrd="0" presId="urn:microsoft.com/office/officeart/2005/8/layout/gear1"/>
    <dgm:cxn modelId="{2B6593FF-7561-48DF-8D84-A39D21279EFF}" type="presOf" srcId="{92D89342-78E0-CE40-8076-43C4799CF800}" destId="{09F16600-6B90-344B-A0F5-C557F18ECB2C}" srcOrd="1" destOrd="0" presId="urn:microsoft.com/office/officeart/2005/8/layout/gear1"/>
    <dgm:cxn modelId="{2C415E00-0E5B-41BB-A6C3-6D0E57035484}" type="presOf" srcId="{4021847B-E08D-D74B-B595-7A53C50C8E2A}" destId="{9DD444F7-67A5-4440-A70B-0FA3B97354D7}" srcOrd="2" destOrd="0" presId="urn:microsoft.com/office/officeart/2005/8/layout/gear1"/>
    <dgm:cxn modelId="{B13902BD-525D-9C47-93B9-4248B4EF8A16}" srcId="{D617B848-6237-E64F-9318-85FFEF9A6C1E}" destId="{4021847B-E08D-D74B-B595-7A53C50C8E2A}" srcOrd="0" destOrd="0" parTransId="{28AB88A1-5EC1-044A-A89D-8254C0C48B2A}" sibTransId="{53FB7562-17D5-C54D-91EE-503006F7DA6B}"/>
    <dgm:cxn modelId="{D3AC78C3-C755-4AA4-89AF-95462441E2D6}" type="presOf" srcId="{92D89342-78E0-CE40-8076-43C4799CF800}" destId="{68517DAE-999B-554B-80FE-BFFD52B8A562}" srcOrd="2" destOrd="0" presId="urn:microsoft.com/office/officeart/2005/8/layout/gear1"/>
    <dgm:cxn modelId="{41DF2BDC-047A-4021-848F-DBED425BC4CE}" type="presOf" srcId="{1305D1A6-A5E5-6A4A-ADFB-E1BE57B1FED9}" destId="{D0BD358E-5BD1-654E-B91A-D30447576657}" srcOrd="1" destOrd="0" presId="urn:microsoft.com/office/officeart/2005/8/layout/gear1"/>
    <dgm:cxn modelId="{25B7EBF1-131E-40D4-A610-FCF4977FBDDE}" type="presOf" srcId="{53FB7562-17D5-C54D-91EE-503006F7DA6B}" destId="{FE4290B2-D967-404A-BD04-DCE2B6EAF825}" srcOrd="0" destOrd="0" presId="urn:microsoft.com/office/officeart/2005/8/layout/gear1"/>
    <dgm:cxn modelId="{2CDDCFDB-6D27-3442-8BFD-BBBD822B6CE2}" srcId="{D617B848-6237-E64F-9318-85FFEF9A6C1E}" destId="{92D89342-78E0-CE40-8076-43C4799CF800}" srcOrd="1" destOrd="0" parTransId="{46867841-DAC8-5A4D-B1B1-BAEB3EA3214E}" sibTransId="{81F5EBF2-4A30-0B4B-AFE2-0382EABC1143}"/>
    <dgm:cxn modelId="{BB25843C-ADF6-E34F-B4AC-F9AD42706B5E}" srcId="{D617B848-6237-E64F-9318-85FFEF9A6C1E}" destId="{1305D1A6-A5E5-6A4A-ADFB-E1BE57B1FED9}" srcOrd="2" destOrd="0" parTransId="{1C84BD9B-9943-4346-8557-71E481F3E3D6}" sibTransId="{BAFA2F08-D214-3346-AB0B-B88DEFF67BA0}"/>
    <dgm:cxn modelId="{9E3DA73F-5C46-4616-AD8E-8C0152612220}" type="presOf" srcId="{D617B848-6237-E64F-9318-85FFEF9A6C1E}" destId="{A53D622F-DB4C-EF47-9DC0-1C03A48EB4B5}" srcOrd="0" destOrd="0" presId="urn:microsoft.com/office/officeart/2005/8/layout/gear1"/>
    <dgm:cxn modelId="{0CAFE336-77F2-4C6F-8065-B5C8F7A17362}" type="presParOf" srcId="{A53D622F-DB4C-EF47-9DC0-1C03A48EB4B5}" destId="{CBC14AA3-B4BE-484A-8487-45A5DE7C94D6}" srcOrd="0" destOrd="0" presId="urn:microsoft.com/office/officeart/2005/8/layout/gear1"/>
    <dgm:cxn modelId="{AC12A23F-4E6E-4FFD-A0CB-A9EDA4FAA11A}" type="presParOf" srcId="{A53D622F-DB4C-EF47-9DC0-1C03A48EB4B5}" destId="{20346803-1E07-CB4A-B806-2314E41D9B80}" srcOrd="1" destOrd="0" presId="urn:microsoft.com/office/officeart/2005/8/layout/gear1"/>
    <dgm:cxn modelId="{43D50A44-47D5-4E55-AEB2-5B2470BACEBD}" type="presParOf" srcId="{A53D622F-DB4C-EF47-9DC0-1C03A48EB4B5}" destId="{9DD444F7-67A5-4440-A70B-0FA3B97354D7}" srcOrd="2" destOrd="0" presId="urn:microsoft.com/office/officeart/2005/8/layout/gear1"/>
    <dgm:cxn modelId="{66C78280-FB69-4775-8BC0-037C8C1A1EB4}" type="presParOf" srcId="{A53D622F-DB4C-EF47-9DC0-1C03A48EB4B5}" destId="{BC5C3511-B0B8-DF42-8296-47D5BE07F718}" srcOrd="3" destOrd="0" presId="urn:microsoft.com/office/officeart/2005/8/layout/gear1"/>
    <dgm:cxn modelId="{4FCC46DE-1699-4D03-AFBC-B892B5A5A654}" type="presParOf" srcId="{A53D622F-DB4C-EF47-9DC0-1C03A48EB4B5}" destId="{09F16600-6B90-344B-A0F5-C557F18ECB2C}" srcOrd="4" destOrd="0" presId="urn:microsoft.com/office/officeart/2005/8/layout/gear1"/>
    <dgm:cxn modelId="{5685B15A-EEB6-4830-AED3-4EB9315F033B}" type="presParOf" srcId="{A53D622F-DB4C-EF47-9DC0-1C03A48EB4B5}" destId="{68517DAE-999B-554B-80FE-BFFD52B8A562}" srcOrd="5" destOrd="0" presId="urn:microsoft.com/office/officeart/2005/8/layout/gear1"/>
    <dgm:cxn modelId="{C8FCC809-D333-4CE5-A317-02D3AE6E6749}" type="presParOf" srcId="{A53D622F-DB4C-EF47-9DC0-1C03A48EB4B5}" destId="{D091477A-0DE7-C948-BD76-365877E74CAF}" srcOrd="6" destOrd="0" presId="urn:microsoft.com/office/officeart/2005/8/layout/gear1"/>
    <dgm:cxn modelId="{C0E68444-C1C8-4795-9F1B-A8C834DA2EAE}" type="presParOf" srcId="{A53D622F-DB4C-EF47-9DC0-1C03A48EB4B5}" destId="{D0BD358E-5BD1-654E-B91A-D30447576657}" srcOrd="7" destOrd="0" presId="urn:microsoft.com/office/officeart/2005/8/layout/gear1"/>
    <dgm:cxn modelId="{2600CB27-C580-4F82-9F39-8CE1F80F10FA}" type="presParOf" srcId="{A53D622F-DB4C-EF47-9DC0-1C03A48EB4B5}" destId="{4AAF34D2-E005-C044-9ED1-CA5691A8DFE7}" srcOrd="8" destOrd="0" presId="urn:microsoft.com/office/officeart/2005/8/layout/gear1"/>
    <dgm:cxn modelId="{1E95398E-E134-48B4-B76E-DA9622C5451A}" type="presParOf" srcId="{A53D622F-DB4C-EF47-9DC0-1C03A48EB4B5}" destId="{F6E8C399-B736-8947-A002-415A7963A677}" srcOrd="9" destOrd="0" presId="urn:microsoft.com/office/officeart/2005/8/layout/gear1"/>
    <dgm:cxn modelId="{9AE765FC-BAEC-4424-B64C-B5E88286742D}" type="presParOf" srcId="{A53D622F-DB4C-EF47-9DC0-1C03A48EB4B5}" destId="{FE4290B2-D967-404A-BD04-DCE2B6EAF825}" srcOrd="10" destOrd="0" presId="urn:microsoft.com/office/officeart/2005/8/layout/gear1"/>
    <dgm:cxn modelId="{F53CF0A6-42B8-4A5B-A619-12FEC149B118}" type="presParOf" srcId="{A53D622F-DB4C-EF47-9DC0-1C03A48EB4B5}" destId="{BDC256C2-EB42-844F-BA3A-712414B8C6D0}" srcOrd="11" destOrd="0" presId="urn:microsoft.com/office/officeart/2005/8/layout/gear1"/>
    <dgm:cxn modelId="{4BA00090-462B-4EEE-8941-28888DCA6B12}" type="presParOf" srcId="{A53D622F-DB4C-EF47-9DC0-1C03A48EB4B5}" destId="{AFB8DDC4-BB54-9E41-AAB6-B9818202EDB9}"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14AA3-B4BE-484A-8487-45A5DE7C94D6}">
      <dsp:nvSpPr>
        <dsp:cNvPr id="0" name=""/>
        <dsp:cNvSpPr/>
      </dsp:nvSpPr>
      <dsp:spPr>
        <a:xfrm>
          <a:off x="4180383" y="2298539"/>
          <a:ext cx="2809325" cy="2809325"/>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latin typeface="Trebuchet MS"/>
              <a:cs typeface="Trebuchet MS"/>
            </a:rPr>
            <a:t>Effective Veteran Teachers</a:t>
          </a:r>
          <a:endParaRPr lang="en-US" sz="1500" b="1" kern="1200" dirty="0">
            <a:solidFill>
              <a:schemeClr val="tx1"/>
            </a:solidFill>
            <a:latin typeface="Trebuchet MS"/>
            <a:cs typeface="Trebuchet MS"/>
          </a:endParaRPr>
        </a:p>
      </dsp:txBody>
      <dsp:txXfrm>
        <a:off x="4745182" y="2956610"/>
        <a:ext cx="1679727" cy="1444051"/>
      </dsp:txXfrm>
    </dsp:sp>
    <dsp:sp modelId="{BC5C3511-B0B8-DF42-8296-47D5BE07F718}">
      <dsp:nvSpPr>
        <dsp:cNvPr id="0" name=""/>
        <dsp:cNvSpPr/>
      </dsp:nvSpPr>
      <dsp:spPr>
        <a:xfrm>
          <a:off x="2545866" y="1634516"/>
          <a:ext cx="2043146" cy="2043146"/>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latin typeface="Trebuchet MS"/>
              <a:cs typeface="Trebuchet MS"/>
            </a:rPr>
            <a:t>Support Personnel</a:t>
          </a:r>
          <a:endParaRPr lang="en-US" sz="1500" b="1" kern="1200" dirty="0">
            <a:solidFill>
              <a:schemeClr val="tx1"/>
            </a:solidFill>
            <a:latin typeface="Trebuchet MS"/>
            <a:cs typeface="Trebuchet MS"/>
          </a:endParaRPr>
        </a:p>
      </dsp:txBody>
      <dsp:txXfrm>
        <a:off x="3060234" y="2151993"/>
        <a:ext cx="1014410" cy="1008192"/>
      </dsp:txXfrm>
    </dsp:sp>
    <dsp:sp modelId="{D091477A-0DE7-C948-BD76-365877E74CAF}">
      <dsp:nvSpPr>
        <dsp:cNvPr id="0" name=""/>
        <dsp:cNvSpPr/>
      </dsp:nvSpPr>
      <dsp:spPr>
        <a:xfrm rot="20700000">
          <a:off x="3690237" y="224954"/>
          <a:ext cx="2001866" cy="2001866"/>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Trebuchet MS"/>
              <a:cs typeface="Trebuchet MS"/>
            </a:rPr>
            <a:t>District Administrators</a:t>
          </a:r>
          <a:endParaRPr lang="en-US" sz="1200" b="1" kern="1200" dirty="0">
            <a:solidFill>
              <a:schemeClr val="tx1"/>
            </a:solidFill>
            <a:latin typeface="Trebuchet MS"/>
            <a:cs typeface="Trebuchet MS"/>
          </a:endParaRPr>
        </a:p>
      </dsp:txBody>
      <dsp:txXfrm rot="-20700000">
        <a:off x="4129305" y="664022"/>
        <a:ext cx="1123730" cy="1123730"/>
      </dsp:txXfrm>
    </dsp:sp>
    <dsp:sp modelId="{FE4290B2-D967-404A-BD04-DCE2B6EAF825}">
      <dsp:nvSpPr>
        <dsp:cNvPr id="0" name=""/>
        <dsp:cNvSpPr/>
      </dsp:nvSpPr>
      <dsp:spPr>
        <a:xfrm>
          <a:off x="3974524" y="1868814"/>
          <a:ext cx="3595936" cy="3595936"/>
        </a:xfrm>
        <a:prstGeom prst="circularArrow">
          <a:avLst>
            <a:gd name="adj1" fmla="val 4688"/>
            <a:gd name="adj2" fmla="val 299029"/>
            <a:gd name="adj3" fmla="val 2534377"/>
            <a:gd name="adj4" fmla="val 15822588"/>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C256C2-EB42-844F-BA3A-712414B8C6D0}">
      <dsp:nvSpPr>
        <dsp:cNvPr id="0" name=""/>
        <dsp:cNvSpPr/>
      </dsp:nvSpPr>
      <dsp:spPr>
        <a:xfrm>
          <a:off x="2184029" y="1178525"/>
          <a:ext cx="2612672" cy="2612672"/>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FB8DDC4-BB54-9E41-AAB6-B9818202EDB9}">
      <dsp:nvSpPr>
        <dsp:cNvPr id="0" name=""/>
        <dsp:cNvSpPr/>
      </dsp:nvSpPr>
      <dsp:spPr>
        <a:xfrm>
          <a:off x="3227184" y="-217449"/>
          <a:ext cx="2816987" cy="2816987"/>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14AA3-B4BE-484A-8487-45A5DE7C94D6}">
      <dsp:nvSpPr>
        <dsp:cNvPr id="0" name=""/>
        <dsp:cNvSpPr/>
      </dsp:nvSpPr>
      <dsp:spPr>
        <a:xfrm>
          <a:off x="3176277" y="2003083"/>
          <a:ext cx="2448212" cy="2448212"/>
        </a:xfrm>
        <a:prstGeom prst="gear9">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rebuchet MS"/>
              <a:cs typeface="Trebuchet MS"/>
            </a:rPr>
            <a:t>Building Administrators</a:t>
          </a:r>
          <a:endParaRPr lang="en-US" sz="1400" b="1" kern="1200" dirty="0">
            <a:solidFill>
              <a:schemeClr val="tx1"/>
            </a:solidFill>
            <a:latin typeface="Trebuchet MS"/>
            <a:cs typeface="Trebuchet MS"/>
          </a:endParaRPr>
        </a:p>
      </dsp:txBody>
      <dsp:txXfrm>
        <a:off x="3668477" y="2576565"/>
        <a:ext cx="1463812" cy="1258432"/>
      </dsp:txXfrm>
    </dsp:sp>
    <dsp:sp modelId="{BC5C3511-B0B8-DF42-8296-47D5BE07F718}">
      <dsp:nvSpPr>
        <dsp:cNvPr id="0" name=""/>
        <dsp:cNvSpPr/>
      </dsp:nvSpPr>
      <dsp:spPr>
        <a:xfrm>
          <a:off x="1751862" y="1424414"/>
          <a:ext cx="1780518" cy="1780518"/>
        </a:xfrm>
        <a:prstGeom prst="gear6">
          <a:avLst/>
        </a:prstGeom>
        <a:gradFill rotWithShape="0">
          <a:gsLst>
            <a:gs pos="0">
              <a:srgbClr val="7030A0"/>
            </a:gs>
            <a:gs pos="69000">
              <a:srgbClr val="CC66FF"/>
            </a:gs>
            <a:gs pos="100000">
              <a:srgbClr val="CCCCFF"/>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rebuchet MS"/>
              <a:cs typeface="Trebuchet MS"/>
            </a:rPr>
            <a:t>Novice Teachers</a:t>
          </a:r>
          <a:endParaRPr lang="en-US" sz="1400" b="1" kern="1200" dirty="0">
            <a:solidFill>
              <a:schemeClr val="tx1"/>
            </a:solidFill>
            <a:latin typeface="Trebuchet MS"/>
            <a:cs typeface="Trebuchet MS"/>
          </a:endParaRPr>
        </a:p>
      </dsp:txBody>
      <dsp:txXfrm>
        <a:off x="2200113" y="1875374"/>
        <a:ext cx="884016" cy="878598"/>
      </dsp:txXfrm>
    </dsp:sp>
    <dsp:sp modelId="{D091477A-0DE7-C948-BD76-365877E74CAF}">
      <dsp:nvSpPr>
        <dsp:cNvPr id="0" name=""/>
        <dsp:cNvSpPr/>
      </dsp:nvSpPr>
      <dsp:spPr>
        <a:xfrm rot="20700000">
          <a:off x="2749134" y="196038"/>
          <a:ext cx="1744544" cy="1744544"/>
        </a:xfrm>
        <a:prstGeom prst="gear6">
          <a:avLst/>
        </a:prstGeom>
        <a:gradFill rotWithShape="0">
          <a:gsLst>
            <a:gs pos="0">
              <a:schemeClr val="accent4">
                <a:hueOff val="-15548086"/>
                <a:satOff val="54034"/>
                <a:lumOff val="16666"/>
                <a:alphaOff val="0"/>
                <a:shade val="51000"/>
                <a:satMod val="130000"/>
              </a:schemeClr>
            </a:gs>
            <a:gs pos="80000">
              <a:schemeClr val="accent4">
                <a:hueOff val="-15548086"/>
                <a:satOff val="54034"/>
                <a:lumOff val="16666"/>
                <a:alphaOff val="0"/>
                <a:shade val="93000"/>
                <a:satMod val="130000"/>
              </a:schemeClr>
            </a:gs>
            <a:gs pos="100000">
              <a:schemeClr val="accent4">
                <a:hueOff val="-15548086"/>
                <a:satOff val="54034"/>
                <a:lumOff val="166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rebuchet MS"/>
              <a:cs typeface="Trebuchet MS"/>
            </a:rPr>
            <a:t>Counselors</a:t>
          </a:r>
          <a:endParaRPr lang="en-US" sz="1400" b="1" kern="1200" dirty="0">
            <a:solidFill>
              <a:schemeClr val="tx1"/>
            </a:solidFill>
            <a:latin typeface="Trebuchet MS"/>
            <a:cs typeface="Trebuchet MS"/>
          </a:endParaRPr>
        </a:p>
      </dsp:txBody>
      <dsp:txXfrm rot="-20700000">
        <a:off x="3131764" y="578668"/>
        <a:ext cx="979285" cy="979285"/>
      </dsp:txXfrm>
    </dsp:sp>
    <dsp:sp modelId="{FE4290B2-D967-404A-BD04-DCE2B6EAF825}">
      <dsp:nvSpPr>
        <dsp:cNvPr id="0" name=""/>
        <dsp:cNvSpPr/>
      </dsp:nvSpPr>
      <dsp:spPr>
        <a:xfrm>
          <a:off x="2990854" y="1632042"/>
          <a:ext cx="3133712" cy="3133712"/>
        </a:xfrm>
        <a:prstGeom prst="circularArrow">
          <a:avLst>
            <a:gd name="adj1" fmla="val 4688"/>
            <a:gd name="adj2" fmla="val 299029"/>
            <a:gd name="adj3" fmla="val 2522007"/>
            <a:gd name="adj4" fmla="val 15848751"/>
            <a:gd name="adj5" fmla="val 5469"/>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BDC256C2-EB42-844F-BA3A-712414B8C6D0}">
      <dsp:nvSpPr>
        <dsp:cNvPr id="0" name=""/>
        <dsp:cNvSpPr/>
      </dsp:nvSpPr>
      <dsp:spPr>
        <a:xfrm>
          <a:off x="1436536" y="1029350"/>
          <a:ext cx="2276837" cy="2276837"/>
        </a:xfrm>
        <a:prstGeom prst="leftCircularArrow">
          <a:avLst>
            <a:gd name="adj1" fmla="val 6452"/>
            <a:gd name="adj2" fmla="val 429999"/>
            <a:gd name="adj3" fmla="val 10489124"/>
            <a:gd name="adj4" fmla="val 14837806"/>
            <a:gd name="adj5" fmla="val 7527"/>
          </a:avLst>
        </a:prstGeom>
        <a:gradFill rotWithShape="0">
          <a:gsLst>
            <a:gs pos="0">
              <a:srgbClr val="7030A0"/>
            </a:gs>
            <a:gs pos="69000">
              <a:srgbClr val="CC66FF"/>
            </a:gs>
            <a:gs pos="100000">
              <a:srgbClr val="CCCCFF"/>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FB8DDC4-BB54-9E41-AAB6-B9818202EDB9}">
      <dsp:nvSpPr>
        <dsp:cNvPr id="0" name=""/>
        <dsp:cNvSpPr/>
      </dsp:nvSpPr>
      <dsp:spPr>
        <a:xfrm>
          <a:off x="2345603" y="-187185"/>
          <a:ext cx="2454889" cy="2454889"/>
        </a:xfrm>
        <a:prstGeom prst="circularArrow">
          <a:avLst>
            <a:gd name="adj1" fmla="val 5984"/>
            <a:gd name="adj2" fmla="val 394124"/>
            <a:gd name="adj3" fmla="val 13313824"/>
            <a:gd name="adj4" fmla="val 10508221"/>
            <a:gd name="adj5" fmla="val 6981"/>
          </a:avLst>
        </a:prstGeom>
        <a:gradFill rotWithShape="0">
          <a:gsLst>
            <a:gs pos="0">
              <a:schemeClr val="accent4">
                <a:hueOff val="-15548086"/>
                <a:satOff val="54034"/>
                <a:lumOff val="16666"/>
                <a:alphaOff val="0"/>
                <a:shade val="51000"/>
                <a:satMod val="130000"/>
              </a:schemeClr>
            </a:gs>
            <a:gs pos="80000">
              <a:schemeClr val="accent4">
                <a:hueOff val="-15548086"/>
                <a:satOff val="54034"/>
                <a:lumOff val="16666"/>
                <a:alphaOff val="0"/>
                <a:shade val="93000"/>
                <a:satMod val="130000"/>
              </a:schemeClr>
            </a:gs>
            <a:gs pos="100000">
              <a:schemeClr val="accent4">
                <a:hueOff val="-15548086"/>
                <a:satOff val="54034"/>
                <a:lumOff val="166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8568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Competencies offer an interpretation of how</a:t>
            </a:r>
          </a:p>
          <a:p>
            <a:r>
              <a:rPr lang="en-US" dirty="0"/>
              <a:t>to translate standards within the context of personalized, student-centered learning models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11507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a mastery approach to learning.</a:t>
            </a:r>
          </a:p>
          <a:p>
            <a:r>
              <a:rPr lang="en-US" b="1" dirty="0"/>
              <a:t>INDICATORS:</a:t>
            </a:r>
          </a:p>
          <a:p>
            <a:r>
              <a:rPr lang="en-US" dirty="0"/>
              <a:t>a. Build curriculum units from essential questions, recognized standards, school-wide, and/or </a:t>
            </a:r>
            <a:r>
              <a:rPr lang="en-US" dirty="0" smtClean="0"/>
              <a:t>subject specific</a:t>
            </a:r>
            <a:endParaRPr lang="en-US" dirty="0"/>
          </a:p>
          <a:p>
            <a:r>
              <a:rPr lang="en-US" dirty="0"/>
              <a:t>competencies, and/or real-world problems to be solved.</a:t>
            </a:r>
          </a:p>
          <a:p>
            <a:r>
              <a:rPr lang="en-US" dirty="0"/>
              <a:t>b. Determine students’ progress, advancement, and pace via various methods of demonstrated</a:t>
            </a:r>
          </a:p>
          <a:p>
            <a:r>
              <a:rPr lang="en-US" dirty="0"/>
              <a:t>understanding of the content, skills, and application of learning goal.</a:t>
            </a:r>
          </a:p>
          <a:p>
            <a:r>
              <a:rPr lang="en-US" dirty="0"/>
              <a:t>c. Customize and scaffold instruction, supports, and pacing so that all learners can master the</a:t>
            </a:r>
          </a:p>
          <a:p>
            <a:r>
              <a:rPr lang="en-US" dirty="0"/>
              <a:t>content and fill gaps in understanding.</a:t>
            </a:r>
          </a:p>
          <a:p>
            <a:r>
              <a:rPr lang="en-US" dirty="0"/>
              <a:t>d. Maintain a focus on high expectations for achievement while providing feedback and opportunities</a:t>
            </a:r>
          </a:p>
          <a:p>
            <a:r>
              <a:rPr lang="en-US" dirty="0"/>
              <a:t>for practice, revision, and improvement.</a:t>
            </a:r>
          </a:p>
          <a:p>
            <a:r>
              <a:rPr lang="en-US" b="1" dirty="0"/>
              <a:t>Use assessment and data as tools for learning.</a:t>
            </a:r>
          </a:p>
          <a:p>
            <a:r>
              <a:rPr lang="en-US" b="1" dirty="0"/>
              <a:t>INDICATORS:</a:t>
            </a:r>
          </a:p>
          <a:p>
            <a:r>
              <a:rPr lang="en-US" dirty="0"/>
              <a:t>a. Apply the use of data (quantitative and qualitative) systematically to understand individual skills,</a:t>
            </a:r>
          </a:p>
          <a:p>
            <a:r>
              <a:rPr lang="en-US" dirty="0"/>
              <a:t>gaps, strengths, weaknesses, interests, and aspirations of each student, and use that information</a:t>
            </a:r>
          </a:p>
          <a:p>
            <a:r>
              <a:rPr lang="en-US" dirty="0"/>
              <a:t>to design and modify personalized learning paths toward meeting school, district, and state</a:t>
            </a:r>
          </a:p>
          <a:p>
            <a:r>
              <a:rPr lang="en-US" dirty="0"/>
              <a:t>standards.</a:t>
            </a:r>
          </a:p>
          <a:p>
            <a:r>
              <a:rPr lang="en-US" dirty="0"/>
              <a:t>b. Use multiple, frequent, and </a:t>
            </a:r>
            <a:r>
              <a:rPr lang="en-US" b="1" dirty="0"/>
              <a:t>formative assessments </a:t>
            </a:r>
            <a:r>
              <a:rPr lang="en-US" dirty="0"/>
              <a:t>—such as self-assessment, </a:t>
            </a:r>
            <a:r>
              <a:rPr lang="en-US" b="1" dirty="0"/>
              <a:t>exit tickets, </a:t>
            </a:r>
            <a:r>
              <a:rPr lang="en-US" dirty="0"/>
              <a:t>and</a:t>
            </a:r>
          </a:p>
          <a:p>
            <a:r>
              <a:rPr lang="en-US" dirty="0"/>
              <a:t>student surveys—in a timely manner to engage learners in their own growth, to monitor learner</a:t>
            </a:r>
          </a:p>
          <a:p>
            <a:r>
              <a:rPr lang="en-US" dirty="0"/>
              <a:t>progress, to guide educators’ and learners’ decision making, and to communicate with families.</a:t>
            </a:r>
          </a:p>
          <a:p>
            <a:r>
              <a:rPr lang="en-US" b="1" dirty="0"/>
              <a:t>1</a:t>
            </a:r>
          </a:p>
          <a:p>
            <a:r>
              <a:rPr lang="en-US" b="1" dirty="0"/>
              <a:t>2</a:t>
            </a:r>
          </a:p>
          <a:p>
            <a:r>
              <a:rPr lang="en-US" dirty="0"/>
              <a:t>Skills in the INSTRUCTIONAL DOMAIN</a:t>
            </a:r>
          </a:p>
          <a:p>
            <a:r>
              <a:rPr lang="en-US" dirty="0"/>
              <a:t>describe what personalized, learner-centered</a:t>
            </a:r>
          </a:p>
          <a:p>
            <a:r>
              <a:rPr lang="en-US" dirty="0"/>
              <a:t>educators </a:t>
            </a:r>
            <a:r>
              <a:rPr lang="en-US" b="1" dirty="0"/>
              <a:t>need to do </a:t>
            </a:r>
            <a:r>
              <a:rPr lang="en-US" dirty="0"/>
              <a:t>to bring distinctly</a:t>
            </a:r>
          </a:p>
          <a:p>
            <a:r>
              <a:rPr lang="en-US" dirty="0"/>
              <a:t>learner-centered pedagogical techniques</a:t>
            </a:r>
          </a:p>
          <a:p>
            <a:r>
              <a:rPr lang="en-US" dirty="0"/>
              <a:t>into the classroom. These include creating</a:t>
            </a:r>
          </a:p>
          <a:p>
            <a:r>
              <a:rPr lang="en-US" dirty="0"/>
              <a:t>engaging and relevant curriculum, managing</a:t>
            </a:r>
          </a:p>
          <a:p>
            <a:r>
              <a:rPr lang="en-US" dirty="0"/>
              <a:t>classroom dynamics, and using instructional</a:t>
            </a:r>
          </a:p>
          <a:p>
            <a:r>
              <a:rPr lang="en-US" dirty="0"/>
              <a:t>approaches and methods that build toward</a:t>
            </a:r>
          </a:p>
          <a:p>
            <a:r>
              <a:rPr lang="en-US" dirty="0"/>
              <a:t>and assess </a:t>
            </a:r>
            <a:r>
              <a:rPr lang="en-US" b="1" dirty="0"/>
              <a:t>mastery.</a:t>
            </a:r>
          </a:p>
          <a:p>
            <a:r>
              <a:rPr lang="en-US" dirty="0"/>
              <a:t>THE EDUCATOR COMPETENCIES THE EDUCATOR COMPETENCIES | INTRAPERSONAL DOMAIN THE EDUCATOR COMPETENCIES</a:t>
            </a:r>
          </a:p>
          <a:p>
            <a:r>
              <a:rPr lang="en-US" dirty="0"/>
              <a:t>JOBS FOR THE FUTURE AND THE COUNCIL OF CHIEF STATE SCHOOL OFFICERS </a:t>
            </a:r>
            <a:r>
              <a:rPr lang="en-US" b="1" dirty="0"/>
              <a:t>17</a:t>
            </a:r>
          </a:p>
          <a:p>
            <a:r>
              <a:rPr lang="en-US" dirty="0"/>
              <a:t>c. Facilitate students’ creation of a portfolio, exhibition, or other public showcase tool to serve as a</a:t>
            </a:r>
          </a:p>
          <a:p>
            <a:r>
              <a:rPr lang="en-US" dirty="0"/>
              <a:t>culminating event at appropriate educational junctures.</a:t>
            </a:r>
          </a:p>
          <a:p>
            <a:r>
              <a:rPr lang="en-US" dirty="0"/>
              <a:t>d. Develop, use, and involve the students in the creation of assessment tools that are flexible and</a:t>
            </a:r>
          </a:p>
          <a:p>
            <a:r>
              <a:rPr lang="en-US" dirty="0"/>
              <a:t>that clearly articulate standards and criteria for meeting those standards.</a:t>
            </a:r>
          </a:p>
          <a:p>
            <a:r>
              <a:rPr lang="en-US" b="1" dirty="0"/>
              <a:t>Customize the learning experience.</a:t>
            </a:r>
          </a:p>
          <a:p>
            <a:r>
              <a:rPr lang="en-US" b="1" dirty="0"/>
              <a:t>INDICATORS:</a:t>
            </a:r>
          </a:p>
          <a:p>
            <a:r>
              <a:rPr lang="en-US" dirty="0"/>
              <a:t>a. Recognize and integrate knowledge of individual learners, diverse cultures, and the community</a:t>
            </a:r>
          </a:p>
          <a:p>
            <a:r>
              <a:rPr lang="en-US" dirty="0"/>
              <a:t>context in developing materials and pedagogy to ensure inclusive learning environments that</a:t>
            </a:r>
          </a:p>
          <a:p>
            <a:r>
              <a:rPr lang="en-US" dirty="0"/>
              <a:t>enable each learner to meet rigorous standards.</a:t>
            </a:r>
          </a:p>
          <a:p>
            <a:r>
              <a:rPr lang="en-US" dirty="0"/>
              <a:t>b. Co-construct and offer choice among multiple means for students to demonstrate mastery.</a:t>
            </a:r>
          </a:p>
          <a:p>
            <a:r>
              <a:rPr lang="en-US" dirty="0"/>
              <a:t>c. Scaffold, customize whenever possible, and provide adequate supports and interventions to</a:t>
            </a:r>
          </a:p>
          <a:p>
            <a:r>
              <a:rPr lang="en-US" dirty="0"/>
              <a:t>appropriately stretch each learner, informed by teacher expertise.</a:t>
            </a:r>
          </a:p>
          <a:p>
            <a:r>
              <a:rPr lang="en-US" dirty="0"/>
              <a:t>d. Document and track learning trajectories that meet each learner’s readiness, strengths, needs,</a:t>
            </a:r>
          </a:p>
          <a:p>
            <a:r>
              <a:rPr lang="en-US" dirty="0"/>
              <a:t>and interests.</a:t>
            </a:r>
          </a:p>
          <a:p>
            <a:r>
              <a:rPr lang="en-US" dirty="0"/>
              <a:t>i. Update and refine pre-existing </a:t>
            </a:r>
            <a:r>
              <a:rPr lang="en-US" b="1" dirty="0"/>
              <a:t>individual learning plans </a:t>
            </a:r>
            <a:r>
              <a:rPr lang="en-US" dirty="0"/>
              <a:t>or co-design an individual learning</a:t>
            </a:r>
          </a:p>
          <a:p>
            <a:r>
              <a:rPr lang="en-US" dirty="0"/>
              <a:t>plan with each student and family as necessary.</a:t>
            </a:r>
          </a:p>
          <a:p>
            <a:r>
              <a:rPr lang="en-US" dirty="0"/>
              <a:t>ii. Use the plan to build effective individual and collective learning experiences.</a:t>
            </a:r>
          </a:p>
          <a:p>
            <a:r>
              <a:rPr lang="en-US" dirty="0"/>
              <a:t>e. Use technology to lessen the burden of tracking student progress, finding materials, engaging</a:t>
            </a:r>
          </a:p>
          <a:p>
            <a:r>
              <a:rPr lang="en-US" dirty="0"/>
              <a:t>learners in different ways, and offer academic supports.</a:t>
            </a:r>
          </a:p>
          <a:p>
            <a:r>
              <a:rPr lang="en-US" b="1" dirty="0"/>
              <a:t>Promote student agency and ownership with regard to learning.</a:t>
            </a:r>
          </a:p>
          <a:p>
            <a:r>
              <a:rPr lang="en-US" b="1" dirty="0"/>
              <a:t>INDICATORS:</a:t>
            </a:r>
          </a:p>
          <a:p>
            <a:r>
              <a:rPr lang="en-US" dirty="0"/>
              <a:t>a. Encourage student voice and choice via strategies such as:</a:t>
            </a:r>
          </a:p>
          <a:p>
            <a:r>
              <a:rPr lang="en-US" dirty="0"/>
              <a:t>i. Providing access for students to monitor their progress and set goals.</a:t>
            </a:r>
          </a:p>
          <a:p>
            <a:r>
              <a:rPr lang="en-US" dirty="0"/>
              <a:t>ii. Enabling curricular choice and co-design.</a:t>
            </a:r>
          </a:p>
          <a:p>
            <a:r>
              <a:rPr lang="en-US" dirty="0"/>
              <a:t>iii. Providing students with multiple options for demonstrating mastery of a standard or</a:t>
            </a:r>
          </a:p>
          <a:p>
            <a:r>
              <a:rPr lang="en-US" dirty="0"/>
              <a:t>competency.</a:t>
            </a:r>
          </a:p>
          <a:p>
            <a:r>
              <a:rPr lang="en-US" dirty="0"/>
              <a:t>iv. Providing opportunities for students to contribute to classroom or school-based decisionmaking</a:t>
            </a:r>
          </a:p>
          <a:p>
            <a:r>
              <a:rPr lang="en-US" dirty="0"/>
              <a:t>processes, including participatory action research, place-based education,</a:t>
            </a:r>
          </a:p>
          <a:p>
            <a:r>
              <a:rPr lang="en-US" dirty="0"/>
              <a:t>restorative circles, and class meetings.</a:t>
            </a:r>
          </a:p>
          <a:p>
            <a:r>
              <a:rPr lang="en-US" dirty="0"/>
              <a:t>b. Develop students’ abilities to self-reflect and self-regulate via strategies such as goal setting, selfassessment,</a:t>
            </a:r>
          </a:p>
          <a:p>
            <a:r>
              <a:rPr lang="en-US" dirty="0"/>
              <a:t>and self-pacing.</a:t>
            </a:r>
          </a:p>
          <a:p>
            <a:r>
              <a:rPr lang="en-US" b="1" dirty="0"/>
              <a:t>3</a:t>
            </a:r>
          </a:p>
          <a:p>
            <a:r>
              <a:rPr lang="en-US" b="1" dirty="0"/>
              <a:t>4</a:t>
            </a:r>
          </a:p>
          <a:p>
            <a:r>
              <a:rPr lang="en-US" b="1" dirty="0"/>
              <a:t>18 EDUCATOR COMPETENCIES FOR PERSONALIZED, LEARNER-CENTERED TEACHING</a:t>
            </a:r>
          </a:p>
          <a:p>
            <a:r>
              <a:rPr lang="en-US" dirty="0"/>
              <a:t>c. Develop students’ abilities to collaborate with peers via strategies such as peer assessment and</a:t>
            </a:r>
          </a:p>
          <a:p>
            <a:r>
              <a:rPr lang="en-US" dirty="0"/>
              <a:t>project-based learning.</a:t>
            </a:r>
          </a:p>
          <a:p>
            <a:r>
              <a:rPr lang="en-US" dirty="0"/>
              <a:t>d. Cultivate students’ growth mindsets.</a:t>
            </a:r>
          </a:p>
          <a:p>
            <a:r>
              <a:rPr lang="en-US" dirty="0"/>
              <a:t>e. Help students manage their own behavior to optimize the learning environment for all.</a:t>
            </a:r>
          </a:p>
          <a:p>
            <a:r>
              <a:rPr lang="en-US" dirty="0"/>
              <a:t>f. Engage in and positively influence students’ perceptions of their efficacy, interest, and purpose.</a:t>
            </a:r>
          </a:p>
          <a:p>
            <a:r>
              <a:rPr lang="en-US" b="1" dirty="0"/>
              <a:t>Provide opportunities for anytime/anywhere and real-world learning tied to</a:t>
            </a:r>
          </a:p>
          <a:p>
            <a:r>
              <a:rPr lang="en-US" b="1" dirty="0"/>
              <a:t>learning objectives and standards.</a:t>
            </a:r>
          </a:p>
          <a:p>
            <a:r>
              <a:rPr lang="en-US" b="1" dirty="0"/>
              <a:t>INDICATORS:</a:t>
            </a:r>
          </a:p>
          <a:p>
            <a:r>
              <a:rPr lang="en-US" dirty="0"/>
              <a:t>a. As described in the interpersonal competencies, build relationships with families, community</a:t>
            </a:r>
          </a:p>
          <a:p>
            <a:r>
              <a:rPr lang="en-US" dirty="0"/>
              <a:t>members, businesses, and others outside of the school to support communities of practice that</a:t>
            </a:r>
          </a:p>
          <a:p>
            <a:r>
              <a:rPr lang="en-US" dirty="0"/>
              <a:t>enhance individual and group student learning.</a:t>
            </a:r>
          </a:p>
          <a:p>
            <a:r>
              <a:rPr lang="en-US" dirty="0"/>
              <a:t>b. Align out-of-school experiences to the relevant academic competencies or standards, so that</a:t>
            </a:r>
          </a:p>
          <a:p>
            <a:r>
              <a:rPr lang="en-US" dirty="0"/>
              <a:t>students may demonstrate mastery and receive in-school credit based on these out-of-school</a:t>
            </a:r>
          </a:p>
          <a:p>
            <a:r>
              <a:rPr lang="en-US" dirty="0"/>
              <a:t>experiences.</a:t>
            </a:r>
          </a:p>
          <a:p>
            <a:r>
              <a:rPr lang="en-US" dirty="0"/>
              <a:t>c. Demonstrate fluency with the curricular and personal aspects of providing a successful</a:t>
            </a:r>
          </a:p>
          <a:p>
            <a:r>
              <a:rPr lang="en-US" b="1" dirty="0"/>
              <a:t>blended learning </a:t>
            </a:r>
            <a:r>
              <a:rPr lang="en-US" dirty="0"/>
              <a:t>experience.</a:t>
            </a:r>
          </a:p>
          <a:p>
            <a:r>
              <a:rPr lang="en-US" dirty="0"/>
              <a:t>d. Develop diverse physical and digital environments that maximize learning within, across,</a:t>
            </a:r>
          </a:p>
          <a:p>
            <a:r>
              <a:rPr lang="en-US" dirty="0"/>
              <a:t>and beyond classrooms.</a:t>
            </a:r>
          </a:p>
          <a:p>
            <a:r>
              <a:rPr lang="en-US" b="1" dirty="0"/>
              <a:t>Develop and facilitate project-based learning experiences.</a:t>
            </a:r>
          </a:p>
          <a:p>
            <a:r>
              <a:rPr lang="en-US" b="1" dirty="0"/>
              <a:t>INDICATORS:</a:t>
            </a:r>
          </a:p>
          <a:p>
            <a:r>
              <a:rPr lang="en-US" dirty="0"/>
              <a:t>a. Engage learners and other faculty in co-designing projects that stretch and deepen the learning</a:t>
            </a:r>
          </a:p>
          <a:p>
            <a:r>
              <a:rPr lang="en-US" dirty="0"/>
              <a:t>experience.</a:t>
            </a:r>
          </a:p>
          <a:p>
            <a:r>
              <a:rPr lang="en-US" dirty="0"/>
              <a:t>b. Use collaborative, cross-curricular projects to develop learners’ deep understanding of content</a:t>
            </a:r>
          </a:p>
          <a:p>
            <a:r>
              <a:rPr lang="en-US" dirty="0"/>
              <a:t>areas, connections to applications beyond school, and skills to apply knowledge in meaningful</a:t>
            </a:r>
          </a:p>
          <a:p>
            <a:r>
              <a:rPr lang="en-US" dirty="0"/>
              <a:t>ways.</a:t>
            </a:r>
          </a:p>
          <a:p>
            <a:r>
              <a:rPr lang="en-US" dirty="0"/>
              <a:t>c. Emphasize regular student reflection about specific questions that draw out the learning within</a:t>
            </a:r>
          </a:p>
          <a:p>
            <a:r>
              <a:rPr lang="en-US" dirty="0"/>
              <a:t>the project.</a:t>
            </a:r>
          </a:p>
          <a:p>
            <a:r>
              <a:rPr lang="en-US" b="1" dirty="0"/>
              <a:t>5</a:t>
            </a:r>
          </a:p>
          <a:p>
            <a:r>
              <a:rPr lang="en-US" b="1" dirty="0"/>
              <a:t>6</a:t>
            </a:r>
          </a:p>
          <a:p>
            <a:r>
              <a:rPr lang="en-US" dirty="0"/>
              <a:t>INTERPERSONAL DOMAIN THE EDUCATOR COMPETENCIES | INSTRUCTIONAL DOMAIN</a:t>
            </a:r>
          </a:p>
          <a:p>
            <a:r>
              <a:rPr lang="en-US" dirty="0"/>
              <a:t>JOBS FOR THE FUTURE AND THE COUNCIL OF CHIEF STATE SCHOOL OFFICERS </a:t>
            </a:r>
            <a:r>
              <a:rPr lang="en-US" b="1" dirty="0"/>
              <a:t>19</a:t>
            </a:r>
          </a:p>
          <a:p>
            <a:r>
              <a:rPr lang="en-US" b="1" dirty="0"/>
              <a:t>7</a:t>
            </a:r>
          </a:p>
          <a:p>
            <a:r>
              <a:rPr lang="en-US" b="1" dirty="0"/>
              <a:t>8</a:t>
            </a:r>
          </a:p>
          <a:p>
            <a:r>
              <a:rPr lang="en-US" b="1" dirty="0"/>
              <a:t>Use collaborative group work.</a:t>
            </a:r>
          </a:p>
          <a:p>
            <a:r>
              <a:rPr lang="en-US" b="1" dirty="0"/>
              <a:t>INDICATORS:</a:t>
            </a:r>
          </a:p>
          <a:p>
            <a:r>
              <a:rPr lang="en-US" dirty="0"/>
              <a:t>a. Develop, scaffold, facilitate, and where appropriate co-design collaborative group work.</a:t>
            </a:r>
          </a:p>
          <a:p>
            <a:r>
              <a:rPr lang="en-US" dirty="0"/>
              <a:t>b. Analyze collaborative group work to ensure that it engages and stretches each learner and builds</a:t>
            </a:r>
          </a:p>
          <a:p>
            <a:r>
              <a:rPr lang="en-US" dirty="0"/>
              <a:t>toward </a:t>
            </a:r>
            <a:r>
              <a:rPr lang="en-US" b="1" dirty="0"/>
              <a:t>mastery </a:t>
            </a:r>
            <a:r>
              <a:rPr lang="en-US" dirty="0"/>
              <a:t>of specific skills, standards, or student competencies.</a:t>
            </a:r>
          </a:p>
          <a:p>
            <a:r>
              <a:rPr lang="en-US" dirty="0"/>
              <a:t>c. Foster students’ ability to identify specific teamwork skills necessary for collaborative group work</a:t>
            </a:r>
          </a:p>
          <a:p>
            <a:r>
              <a:rPr lang="en-US" dirty="0"/>
              <a:t>that are similar to the skills and dispositions necessary for college, career, and civic success.</a:t>
            </a:r>
          </a:p>
          <a:p>
            <a:r>
              <a:rPr lang="en-US" dirty="0"/>
              <a:t>d. Ensure students have developed the knowledge and skills needed for successful collaborative</a:t>
            </a:r>
          </a:p>
          <a:p>
            <a:r>
              <a:rPr lang="en-US" dirty="0"/>
              <a:t>group work:</a:t>
            </a:r>
          </a:p>
          <a:p>
            <a:r>
              <a:rPr lang="en-US" dirty="0"/>
              <a:t>i. clearly defined roles, purpose of collaborative group work, and understanding of</a:t>
            </a:r>
          </a:p>
          <a:p>
            <a:r>
              <a:rPr lang="en-US" dirty="0"/>
              <a:t>assessments</a:t>
            </a:r>
          </a:p>
          <a:p>
            <a:r>
              <a:rPr lang="en-US" dirty="0"/>
              <a:t>ii. establishing structures for and practicing how to share ideas and benefit from ideas and</a:t>
            </a:r>
          </a:p>
          <a:p>
            <a:r>
              <a:rPr lang="en-US" dirty="0"/>
              <a:t>skills of others</a:t>
            </a:r>
          </a:p>
          <a:p>
            <a:r>
              <a:rPr lang="en-US" dirty="0"/>
              <a:t>iii. practice in tools and techniques such as Socratic questioning and constructive feedback.</a:t>
            </a:r>
          </a:p>
          <a:p>
            <a:r>
              <a:rPr lang="en-US" b="1" dirty="0"/>
              <a:t>Use technology in service of learning.</a:t>
            </a:r>
          </a:p>
          <a:p>
            <a:r>
              <a:rPr lang="en-US" b="1" dirty="0"/>
              <a:t>INDICATORS:</a:t>
            </a:r>
          </a:p>
          <a:p>
            <a:r>
              <a:rPr lang="en-US" dirty="0"/>
              <a:t>a. Adopt, adapt, and create high-quality digital resources for curriculum.</a:t>
            </a:r>
          </a:p>
          <a:p>
            <a:r>
              <a:rPr lang="en-US" dirty="0"/>
              <a:t>b. Enhance ability to provide real-time assessment and learning tracking with new digital tools.</a:t>
            </a:r>
          </a:p>
          <a:p>
            <a:r>
              <a:rPr lang="en-US" dirty="0"/>
              <a:t>c. Employ the principles of universal design for learning.</a:t>
            </a:r>
          </a:p>
          <a:p>
            <a:r>
              <a:rPr lang="en-US" dirty="0"/>
              <a:t>d. Provide opportunities for all students to learn in a digital setting (synchronous and asynchronous).</a:t>
            </a:r>
          </a:p>
          <a:p>
            <a:r>
              <a:rPr lang="en-US" dirty="0"/>
              <a:t>e. Promote the development of “digital fluency” in students to enhance their ability to interact in our</a:t>
            </a:r>
          </a:p>
          <a:p>
            <a:r>
              <a:rPr lang="en-US" dirty="0"/>
              <a:t>digital world.</a:t>
            </a:r>
          </a:p>
          <a:p>
            <a:r>
              <a:rPr lang="en-US" dirty="0"/>
              <a:t>f. Discern when technology use in instruction improves engagement, collaboration, and learning, and</a:t>
            </a:r>
          </a:p>
          <a:p>
            <a:r>
              <a:rPr lang="en-US" dirty="0"/>
              <a:t>when it does not.</a:t>
            </a:r>
          </a:p>
          <a:p>
            <a:r>
              <a:rPr lang="en-US" dirty="0"/>
              <a:t>g. Promote collaborative and real-world project-based learning opportunities enhanced with digital</a:t>
            </a:r>
          </a:p>
          <a:p>
            <a:r>
              <a:rPr lang="en-US" dirty="0"/>
              <a:t>tools and content.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06983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81138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having </a:t>
            </a:r>
            <a:r>
              <a:rPr lang="en-US" dirty="0"/>
              <a:t>a stronger sense of </a:t>
            </a:r>
            <a:r>
              <a:rPr lang="en-US" dirty="0" smtClean="0"/>
              <a:t>competence, </a:t>
            </a:r>
            <a:r>
              <a:rPr lang="en-US" dirty="0"/>
              <a:t>teachers will be more willing to take on challenges, </a:t>
            </a:r>
            <a:r>
              <a:rPr lang="en-US" dirty="0" smtClean="0"/>
              <a:t>will persevere, </a:t>
            </a:r>
            <a:r>
              <a:rPr lang="en-US" dirty="0"/>
              <a:t>and </a:t>
            </a:r>
            <a:r>
              <a:rPr lang="en-US" dirty="0" smtClean="0"/>
              <a:t>will be </a:t>
            </a:r>
            <a:r>
              <a:rPr lang="en-US" dirty="0"/>
              <a:t>motivated to continue to grow, </a:t>
            </a:r>
            <a:r>
              <a:rPr lang="en-US" dirty="0" smtClean="0"/>
              <a:t>adapt, </a:t>
            </a:r>
            <a:r>
              <a:rPr lang="en-US" dirty="0"/>
              <a:t>and thrive in our changing </a:t>
            </a:r>
            <a:r>
              <a:rPr lang="en-US" dirty="0" smtClean="0"/>
              <a:t>educational </a:t>
            </a:r>
            <a:r>
              <a:rPr lang="en-US" dirty="0"/>
              <a:t>landscape.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32746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99774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 I want you</a:t>
            </a:r>
            <a:r>
              <a:rPr lang="en-US" baseline="0" dirty="0" smtClean="0"/>
              <a:t> to take a moment and provide a response to the following stems. In your packet you have a response sheet if you are inclined to use it. But I want you to answer how you would define an effective teacher in the role you’re  are currently in, your role as a parent if you are one, and you role as a student.   What are the characteristics and skills sets that teachers have that define effectiveness.</a:t>
            </a:r>
          </a:p>
          <a:p>
            <a:endParaRPr lang="en-US" baseline="0" dirty="0" smtClean="0"/>
          </a:p>
          <a:p>
            <a:r>
              <a:rPr lang="en-US" baseline="0" dirty="0" smtClean="0"/>
              <a:t>Take just 1-2 minutes. </a:t>
            </a:r>
          </a:p>
          <a:p>
            <a:endParaRPr lang="en-US" baseline="0" dirty="0" smtClean="0"/>
          </a:p>
          <a:p>
            <a:r>
              <a:rPr lang="en-US" baseline="0" dirty="0" smtClean="0"/>
              <a:t>Are you answers the same, similar, or completely different?  Has it changed over time? Does the difference matter?</a:t>
            </a:r>
          </a:p>
          <a:p>
            <a:endParaRPr lang="en-US" baseline="0" dirty="0" smtClean="0"/>
          </a:p>
          <a:p>
            <a:r>
              <a:rPr lang="en-US" baseline="0" dirty="0" smtClean="0"/>
              <a:t>can tell you as a parent I have had the pleasure of experiencing teachers – both effective and not – across a number of reform </a:t>
            </a:r>
            <a:r>
              <a:rPr lang="en-US" baseline="0" dirty="0" smtClean="0"/>
              <a:t>initiatives. </a:t>
            </a:r>
            <a:r>
              <a:rPr lang="en-US" baseline="0" dirty="0" smtClean="0"/>
              <a:t>Each role I play </a:t>
            </a:r>
            <a:r>
              <a:rPr lang="en-US" dirty="0" smtClean="0"/>
              <a:t>provides a perspective on the effectiveness of our work. A good example…. Joe – educator evaluation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64302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Surr, Wendy	10/21/2015</a:t>
            </a:r>
          </a:p>
          <a:p>
            <a:r>
              <a:rPr lang="en-US" dirty="0" smtClean="0"/>
              <a:t>SO a lot of my work in the last 10 or so years of my career have been related to educator evaluation and effectiveness. Now we are experiencing a swing toward equitable access to </a:t>
            </a:r>
            <a:r>
              <a:rPr lang="en-US" dirty="0"/>
              <a:t> </a:t>
            </a:r>
            <a:r>
              <a:rPr lang="en-US" dirty="0" smtClean="0"/>
              <a:t>excellent or effective teachers. Just </a:t>
            </a:r>
            <a:r>
              <a:rPr lang="en-US" dirty="0"/>
              <a:t>a thought about whether you want to insert before this slide that these days the focus and measure of success for many is college and career readiness. AND that deeper learning competencies (listed) is what we hope our students will achieve so they are in fact college and career ready. This is a goal for all of our students--and thus the focus on equity. This slide: How we are currently defining  "effective" may not yet be well aligned with our goals for students. We are currently determining if teachers are "effective" by measures that have been proven to have little relationship to teacher performance or student outcomes.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100109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Guiding principles</a:t>
            </a:r>
          </a:p>
          <a:p>
            <a:r>
              <a:rPr lang="en-US" b="1" dirty="0" smtClean="0"/>
              <a:t>&gt;&gt; </a:t>
            </a:r>
            <a:r>
              <a:rPr lang="en-US" b="1" dirty="0"/>
              <a:t>Be embedded within a holistic educational vision and supported by a school culture—including</a:t>
            </a:r>
          </a:p>
          <a:p>
            <a:r>
              <a:rPr lang="en-US" b="1" dirty="0"/>
              <a:t>professional development, curricular freedom, and other structures—to ensure their success.</a:t>
            </a:r>
          </a:p>
          <a:p>
            <a:r>
              <a:rPr lang="en-US" b="1" dirty="0" smtClean="0"/>
              <a:t>&gt;&gt; </a:t>
            </a:r>
            <a:r>
              <a:rPr lang="en-US" b="1" dirty="0"/>
              <a:t>Be applied to groups of educators or whole school teams. </a:t>
            </a:r>
            <a:r>
              <a:rPr lang="en-US" b="1" dirty="0" smtClean="0"/>
              <a:t>&gt;&gt; </a:t>
            </a:r>
            <a:r>
              <a:rPr lang="en-US" b="1" dirty="0"/>
              <a:t>Align with similar efforts to describe student competencies, system leader competencies, and</a:t>
            </a:r>
          </a:p>
          <a:p>
            <a:r>
              <a:rPr lang="en-US" b="1" dirty="0"/>
              <a:t>system characteristics for deeper learning. </a:t>
            </a:r>
            <a:r>
              <a:rPr lang="en-US" b="1" dirty="0" smtClean="0"/>
              <a:t>&gt;&gt; </a:t>
            </a:r>
            <a:r>
              <a:rPr lang="en-US" b="1" dirty="0"/>
              <a:t>Focus on knowledge, mindsets, and skills that go beyond general “good teaching” practices</a:t>
            </a:r>
          </a:p>
          <a:p>
            <a:r>
              <a:rPr lang="en-US" b="1" dirty="0"/>
              <a:t>to emphasize areas that comprise successful approaches in personalized, learner-centered</a:t>
            </a:r>
          </a:p>
          <a:p>
            <a:r>
              <a:rPr lang="en-US" b="1" dirty="0"/>
              <a:t>settings. </a:t>
            </a:r>
            <a:r>
              <a:rPr lang="en-US" dirty="0"/>
              <a:t>Far from it. Instead, this framework deliberately builds a bridge from</a:t>
            </a:r>
          </a:p>
          <a:p>
            <a:r>
              <a:rPr lang="en-US" dirty="0"/>
              <a:t>those foundations toward a vision of how the teaching profession can evolve to meet the changing</a:t>
            </a:r>
          </a:p>
          <a:p>
            <a:r>
              <a:rPr lang="en-US" dirty="0"/>
              <a:t>needs of learners.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404931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113886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Competencies offer an interpretation of how</a:t>
            </a:r>
          </a:p>
          <a:p>
            <a:r>
              <a:rPr lang="en-US" dirty="0"/>
              <a:t>to translate standards within the context of personalized, student-centered learning models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111507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Competencies offer an interpretation of how</a:t>
            </a:r>
          </a:p>
          <a:p>
            <a:r>
              <a:rPr lang="en-US" dirty="0"/>
              <a:t>to translate standards within the context of personalized, student-centered learning models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111507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Competencies offer an interpretation of how</a:t>
            </a:r>
          </a:p>
          <a:p>
            <a:r>
              <a:rPr lang="en-US" dirty="0"/>
              <a:t>to translate standards within the context of personalized, student-centered learning models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11507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13886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4998" y="905710"/>
            <a:ext cx="8228413" cy="1785104"/>
          </a:xfrm>
          <a:prstGeom prst="rect">
            <a:avLst/>
          </a:prstGeom>
        </p:spPr>
        <p:txBody>
          <a:bodyPr anchor="ctr" anchorCtr="0">
            <a:norm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5328340" y="6674938"/>
            <a:ext cx="3583885" cy="123111"/>
          </a:xfrm>
        </p:spPr>
        <p:txBody>
          <a:bodyPr/>
          <a:lstStyle/>
          <a:p>
            <a:endParaRPr lang="en-US" dirty="0"/>
          </a:p>
        </p:txBody>
      </p:sp>
      <p:sp>
        <p:nvSpPr>
          <p:cNvPr id="7" name="Text Placeholder 6"/>
          <p:cNvSpPr>
            <a:spLocks noGrp="1"/>
          </p:cNvSpPr>
          <p:nvPr>
            <p:ph type="body" sz="quarter" idx="13"/>
          </p:nvPr>
        </p:nvSpPr>
        <p:spPr>
          <a:xfrm>
            <a:off x="683811" y="2930525"/>
            <a:ext cx="8229600" cy="1294342"/>
          </a:xfrm>
          <a:prstGeom prst="rect">
            <a:avLst/>
          </a:prstGeom>
        </p:spPr>
        <p:txBody>
          <a:bodyPr>
            <a:normAutofit/>
          </a:bodyPr>
          <a:lstStyle>
            <a:lvl1pPr>
              <a:defRPr lang="en-US" sz="3200" kern="1200" dirty="0">
                <a:solidFill>
                  <a:schemeClr val="bg1">
                    <a:lumMod val="75000"/>
                  </a:schemeClr>
                </a:solidFill>
                <a:latin typeface="+mn-lt"/>
                <a:ea typeface="+mn-ea"/>
                <a:cs typeface="Arial" pitchFamily="34" charset="0"/>
              </a:defRPr>
            </a:lvl1pPr>
            <a:lvl2pPr>
              <a:defRPr lang="en-US" sz="3200" kern="1200" dirty="0" smtClean="0">
                <a:solidFill>
                  <a:schemeClr val="bg1">
                    <a:lumMod val="75000"/>
                  </a:schemeClr>
                </a:solidFill>
                <a:latin typeface="+mn-lt"/>
                <a:ea typeface="+mn-ea"/>
                <a:cs typeface="Arial" pitchFamily="34" charset="0"/>
              </a:defRPr>
            </a:lvl2pPr>
          </a:lstStyle>
          <a:p>
            <a:pPr lvl="0" algn="l" rtl="0" eaLnBrk="1" fontAlgn="base" hangingPunct="1">
              <a:spcBef>
                <a:spcPct val="20000"/>
              </a:spcBef>
              <a:spcAft>
                <a:spcPct val="0"/>
              </a:spcAft>
            </a:pPr>
            <a:r>
              <a:rPr lang="en-US" smtClean="0"/>
              <a:t>Click to edit Master text styles</a:t>
            </a:r>
          </a:p>
        </p:txBody>
      </p:sp>
      <p:sp>
        <p:nvSpPr>
          <p:cNvPr id="11" name="Text Placeholder 10"/>
          <p:cNvSpPr>
            <a:spLocks noGrp="1"/>
          </p:cNvSpPr>
          <p:nvPr>
            <p:ph type="body" sz="quarter" idx="14"/>
          </p:nvPr>
        </p:nvSpPr>
        <p:spPr>
          <a:xfrm>
            <a:off x="683811" y="4375150"/>
            <a:ext cx="8229600" cy="1128183"/>
          </a:xfrm>
          <a:prstGeom prst="rect">
            <a:avLst/>
          </a:prstGeom>
        </p:spPr>
        <p:txBody>
          <a:bodyPr lIns="91440" rIns="91440">
            <a:normAutofit/>
          </a:bodyPr>
          <a:lstStyle>
            <a:lvl1pPr>
              <a:defRPr sz="2400">
                <a:solidFill>
                  <a:schemeClr val="bg1"/>
                </a:solidFill>
              </a:defRPr>
            </a:lvl1pPr>
            <a:lvl2pPr>
              <a:defRPr sz="2000"/>
            </a:lvl2pPr>
            <a:lvl3pPr>
              <a:defRPr sz="16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5237429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699452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B7DA832-1B34-405D-B0F7-A00DC39024CD}" type="slidenum">
              <a:rPr lang="es-ES" altLang="en-US"/>
              <a:pPr/>
              <a:t>‹#›</a:t>
            </a:fld>
            <a:endParaRPr lang="es-ES" altLang="en-US" dirty="0"/>
          </a:p>
        </p:txBody>
      </p:sp>
    </p:spTree>
    <p:extLst>
      <p:ext uri="{BB962C8B-B14F-4D97-AF65-F5344CB8AC3E}">
        <p14:creationId xmlns:p14="http://schemas.microsoft.com/office/powerpoint/2010/main" val="148233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TL_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164758"/>
            <a:ext cx="8224837" cy="3435178"/>
          </a:xfrm>
        </p:spPr>
        <p:txBody>
          <a:bodyPr lIns="0" anchor="b"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5" name="Rectangle 4"/>
          <p:cNvSpPr/>
          <p:nvPr userDrawn="1"/>
        </p:nvSpPr>
        <p:spPr>
          <a:xfrm>
            <a:off x="691978" y="3799458"/>
            <a:ext cx="8237837" cy="1785104"/>
          </a:xfrm>
          <a:prstGeom prst="rect">
            <a:avLst/>
          </a:prstGeom>
        </p:spPr>
        <p:txBody>
          <a:bodyPr wrap="square">
            <a:spAutoFit/>
          </a:bodyPr>
          <a:lstStyle/>
          <a:p>
            <a:pPr marL="568325" marR="0" lvl="0" indent="0" algn="l" defTabSz="914400" rtl="0" eaLnBrk="0" fontAlgn="base" latinLnBrk="0" hangingPunct="0">
              <a:lnSpc>
                <a:spcPct val="100000"/>
              </a:lnSpc>
              <a:spcBef>
                <a:spcPts val="0"/>
              </a:spcBef>
              <a:spcAft>
                <a:spcPts val="0"/>
              </a:spcAft>
              <a:buClr>
                <a:srgbClr val="326295"/>
              </a:buClr>
              <a:buSzTx/>
              <a:buFont typeface="Arial" pitchFamily="34" charset="0"/>
              <a:buNone/>
              <a:tabLst/>
              <a:defRPr/>
            </a:pPr>
            <a:r>
              <a:rPr kumimoji="0" lang="en-US" sz="2000" b="0" i="0" u="none" strike="noStrike" kern="1200" cap="none" spc="0" normalizeH="0" baseline="0" noProof="0" dirty="0" smtClean="0">
                <a:ln>
                  <a:noFill/>
                </a:ln>
                <a:solidFill>
                  <a:srgbClr val="FFFFFF"/>
                </a:solidFill>
                <a:effectLst/>
                <a:uLnTx/>
                <a:uFillTx/>
                <a:latin typeface="Arial"/>
                <a:cs typeface="Arial" pitchFamily="34" charset="0"/>
              </a:rPr>
              <a:t>www.facebook.com/gtlcenter</a:t>
            </a:r>
          </a:p>
          <a:p>
            <a:pPr marL="568325" marR="0" lvl="0" indent="0" algn="l" defTabSz="914400" rtl="0" eaLnBrk="0" fontAlgn="base" latinLnBrk="0" hangingPunct="0">
              <a:lnSpc>
                <a:spcPct val="100000"/>
              </a:lnSpc>
              <a:spcBef>
                <a:spcPts val="1200"/>
              </a:spcBef>
              <a:spcAft>
                <a:spcPts val="0"/>
              </a:spcAft>
              <a:buClr>
                <a:srgbClr val="326295"/>
              </a:buClr>
              <a:buSzTx/>
              <a:buFont typeface="Arial" pitchFamily="34" charset="0"/>
              <a:buNone/>
              <a:tabLst/>
              <a:defRPr/>
            </a:pPr>
            <a:r>
              <a:rPr kumimoji="0" lang="en-US" sz="2000" b="0" i="0" u="none" strike="noStrike" kern="1200" cap="none" spc="0" normalizeH="0" baseline="0" noProof="0" dirty="0" smtClean="0">
                <a:ln>
                  <a:noFill/>
                </a:ln>
                <a:solidFill>
                  <a:srgbClr val="FFFFFF"/>
                </a:solidFill>
                <a:effectLst/>
                <a:uLnTx/>
                <a:uFillTx/>
                <a:latin typeface="Arial"/>
                <a:cs typeface="Arial" pitchFamily="34" charset="0"/>
              </a:rPr>
              <a:t>www.twitter.com/gtlcenter</a:t>
            </a:r>
          </a:p>
          <a:p>
            <a:pPr marL="0" marR="0" lvl="0" indent="0" algn="l" defTabSz="914400" rtl="0" eaLnBrk="0" fontAlgn="base" latinLnBrk="0" hangingPunct="0">
              <a:lnSpc>
                <a:spcPct val="100000"/>
              </a:lnSpc>
              <a:spcBef>
                <a:spcPts val="0"/>
              </a:spcBef>
              <a:spcAft>
                <a:spcPts val="0"/>
              </a:spcAft>
              <a:buClr>
                <a:srgbClr val="326295"/>
              </a:buClr>
              <a:buSzTx/>
              <a:buFont typeface="Arial" pitchFamily="34" charset="0"/>
              <a:buNone/>
              <a:tabLst/>
              <a:defRPr/>
            </a:pPr>
            <a:endParaRPr kumimoji="0" lang="en-US" sz="2000" b="0" i="0" u="none" strike="noStrike" kern="1200" cap="none" spc="0" normalizeH="0" baseline="0" noProof="0" dirty="0" smtClean="0">
              <a:ln>
                <a:noFill/>
              </a:ln>
              <a:solidFill>
                <a:srgbClr val="FFFFFF"/>
              </a:solidFill>
              <a:effectLst/>
              <a:uLnTx/>
              <a:uFillTx/>
              <a:latin typeface="Arial"/>
              <a:cs typeface="Arial" pitchFamily="34" charset="0"/>
            </a:endParaRPr>
          </a:p>
          <a:p>
            <a:pPr marL="0" marR="0" lvl="0" indent="0" algn="l" defTabSz="914400" rtl="0" eaLnBrk="0" fontAlgn="base" latinLnBrk="0" hangingPunct="0">
              <a:lnSpc>
                <a:spcPct val="100000"/>
              </a:lnSpc>
              <a:spcBef>
                <a:spcPts val="0"/>
              </a:spcBef>
              <a:spcAft>
                <a:spcPts val="0"/>
              </a:spcAft>
              <a:buClr>
                <a:srgbClr val="326295"/>
              </a:buClr>
              <a:buSzTx/>
              <a:buFont typeface="Arial" pitchFamily="34" charset="0"/>
              <a:buNone/>
              <a:tabLst/>
              <a:defRPr/>
            </a:pPr>
            <a:r>
              <a:rPr kumimoji="0" lang="en-US" sz="2000" b="0" i="1" u="none" strike="noStrike" kern="1200" cap="none" spc="0" normalizeH="0" baseline="0" noProof="0" dirty="0" smtClean="0">
                <a:ln>
                  <a:noFill/>
                </a:ln>
                <a:solidFill>
                  <a:srgbClr val="4B76A0">
                    <a:lumMod val="40000"/>
                    <a:lumOff val="60000"/>
                  </a:srgbClr>
                </a:solidFill>
                <a:effectLst/>
                <a:uLnTx/>
                <a:uFillTx/>
                <a:latin typeface="Arial"/>
                <a:cs typeface="Arial" pitchFamily="34" charset="0"/>
              </a:rPr>
              <a:t>Advancing state efforts to grow, respect, and retain great teachers and leaders for all students</a:t>
            </a:r>
            <a:endParaRPr kumimoji="0" lang="en-US" sz="2000" b="0" i="1" u="none" strike="noStrike" kern="1200" cap="none" spc="0" normalizeH="0" baseline="0" noProof="0" dirty="0">
              <a:ln>
                <a:noFill/>
              </a:ln>
              <a:solidFill>
                <a:srgbClr val="4B76A0">
                  <a:lumMod val="40000"/>
                  <a:lumOff val="60000"/>
                </a:srgbClr>
              </a:solidFill>
              <a:effectLst/>
              <a:uLnTx/>
              <a:uFillTx/>
              <a:latin typeface="Arial"/>
              <a:cs typeface="Arial" pitchFamily="34" charset="0"/>
            </a:endParaRPr>
          </a:p>
        </p:txBody>
      </p:sp>
      <p:pic>
        <p:nvPicPr>
          <p:cNvPr id="6" name="Picture 5" descr="f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868" y="3852383"/>
            <a:ext cx="380268" cy="380268"/>
          </a:xfrm>
          <a:prstGeom prst="rect">
            <a:avLst/>
          </a:prstGeom>
          <a:ln>
            <a:solidFill>
              <a:schemeClr val="bg1"/>
            </a:solidFill>
          </a:ln>
        </p:spPr>
      </p:pic>
      <p:pic>
        <p:nvPicPr>
          <p:cNvPr id="7" name="Picture 6" descr="twitter-bird-light-bg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868" y="4357535"/>
            <a:ext cx="474134" cy="385341"/>
          </a:xfrm>
          <a:prstGeom prst="rect">
            <a:avLst/>
          </a:prstGeom>
        </p:spPr>
      </p:pic>
    </p:spTree>
    <p:extLst>
      <p:ext uri="{BB962C8B-B14F-4D97-AF65-F5344CB8AC3E}">
        <p14:creationId xmlns:p14="http://schemas.microsoft.com/office/powerpoint/2010/main" val="131760401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EDAR_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164758"/>
            <a:ext cx="8224837" cy="3435178"/>
          </a:xfrm>
        </p:spPr>
        <p:txBody>
          <a:bodyPr lIns="0" anchor="b"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5" name="Rectangle 4"/>
          <p:cNvSpPr/>
          <p:nvPr userDrawn="1"/>
        </p:nvSpPr>
        <p:spPr>
          <a:xfrm>
            <a:off x="691978" y="3799458"/>
            <a:ext cx="8237837" cy="861774"/>
          </a:xfrm>
          <a:prstGeom prst="rect">
            <a:avLst/>
          </a:prstGeom>
        </p:spPr>
        <p:txBody>
          <a:bodyPr wrap="square">
            <a:spAutoFit/>
          </a:bodyPr>
          <a:lstStyle/>
          <a:p>
            <a:pPr marL="568325" marR="0" lvl="0" indent="0" algn="l" defTabSz="914400" rtl="0" eaLnBrk="0" fontAlgn="base" latinLnBrk="0" hangingPunct="0">
              <a:lnSpc>
                <a:spcPct val="100000"/>
              </a:lnSpc>
              <a:spcBef>
                <a:spcPts val="0"/>
              </a:spcBef>
              <a:spcAft>
                <a:spcPts val="0"/>
              </a:spcAft>
              <a:buClr>
                <a:srgbClr val="326295"/>
              </a:buClr>
              <a:buSzTx/>
              <a:buFont typeface="Arial" pitchFamily="34" charset="0"/>
              <a:buNone/>
              <a:tabLst/>
              <a:defRPr/>
            </a:pPr>
            <a:r>
              <a:rPr kumimoji="0" lang="en-US" sz="2000" b="0" i="0" u="none" strike="noStrike" kern="1200" cap="none" spc="0" normalizeH="0" baseline="0" noProof="0" dirty="0" smtClean="0">
                <a:ln>
                  <a:noFill/>
                </a:ln>
                <a:solidFill>
                  <a:srgbClr val="FFFFFF"/>
                </a:solidFill>
                <a:effectLst/>
                <a:uLnTx/>
                <a:uFillTx/>
                <a:latin typeface="Arial"/>
                <a:cs typeface="Arial" pitchFamily="34" charset="0"/>
              </a:rPr>
              <a:t>www.facebook.com/CeedarCenter</a:t>
            </a:r>
          </a:p>
          <a:p>
            <a:pPr marL="568325" marR="0" lvl="0" indent="0" algn="l" defTabSz="914400" rtl="0" eaLnBrk="0" fontAlgn="base" latinLnBrk="0" hangingPunct="0">
              <a:lnSpc>
                <a:spcPct val="100000"/>
              </a:lnSpc>
              <a:spcBef>
                <a:spcPts val="1200"/>
              </a:spcBef>
              <a:spcAft>
                <a:spcPts val="0"/>
              </a:spcAft>
              <a:buClr>
                <a:srgbClr val="326295"/>
              </a:buClr>
              <a:buSzTx/>
              <a:buFont typeface="Arial" pitchFamily="34" charset="0"/>
              <a:buNone/>
              <a:tabLst/>
              <a:defRPr/>
            </a:pPr>
            <a:r>
              <a:rPr kumimoji="0" lang="en-US" sz="2000" b="0" i="0" u="none" strike="noStrike" kern="1200" cap="none" spc="0" normalizeH="0" baseline="0" noProof="0" dirty="0" smtClean="0">
                <a:ln>
                  <a:noFill/>
                </a:ln>
                <a:solidFill>
                  <a:srgbClr val="FFFFFF"/>
                </a:solidFill>
                <a:effectLst/>
                <a:uLnTx/>
                <a:uFillTx/>
                <a:latin typeface="Arial"/>
                <a:cs typeface="Arial" pitchFamily="34" charset="0"/>
              </a:rPr>
              <a:t>www.twitter.com/CeedarCenter</a:t>
            </a:r>
          </a:p>
        </p:txBody>
      </p:sp>
      <p:pic>
        <p:nvPicPr>
          <p:cNvPr id="6" name="Picture 5" descr="f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868" y="3852383"/>
            <a:ext cx="380268" cy="380268"/>
          </a:xfrm>
          <a:prstGeom prst="rect">
            <a:avLst/>
          </a:prstGeom>
          <a:ln>
            <a:solidFill>
              <a:schemeClr val="bg1"/>
            </a:solidFill>
          </a:ln>
        </p:spPr>
      </p:pic>
      <p:pic>
        <p:nvPicPr>
          <p:cNvPr id="7" name="Picture 6" descr="twitter-bird-light-bg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868" y="4357535"/>
            <a:ext cx="474134" cy="385341"/>
          </a:xfrm>
          <a:prstGeom prst="rect">
            <a:avLst/>
          </a:prstGeom>
        </p:spPr>
      </p:pic>
    </p:spTree>
    <p:extLst>
      <p:ext uri="{BB962C8B-B14F-4D97-AF65-F5344CB8AC3E}">
        <p14:creationId xmlns:p14="http://schemas.microsoft.com/office/powerpoint/2010/main" val="218112271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2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4440EFA-E6F7-40C0-B452-6E5E18A3A871}" type="slidenum">
              <a:rPr lang="es-ES" altLang="en-US">
                <a:solidFill>
                  <a:srgbClr val="0367B3"/>
                </a:solidFill>
              </a:rPr>
              <a:pPr>
                <a:defRPr/>
              </a:pPr>
              <a:t>‹#›</a:t>
            </a:fld>
            <a:endParaRPr lang="es-ES" altLang="en-US" dirty="0">
              <a:solidFill>
                <a:srgbClr val="0367B3"/>
              </a:solidFill>
            </a:endParaRPr>
          </a:p>
        </p:txBody>
      </p:sp>
    </p:spTree>
    <p:extLst>
      <p:ext uri="{BB962C8B-B14F-4D97-AF65-F5344CB8AC3E}">
        <p14:creationId xmlns:p14="http://schemas.microsoft.com/office/powerpoint/2010/main" val="1572599261"/>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653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7388" y="127553"/>
            <a:ext cx="8224837" cy="1486894"/>
          </a:xfrm>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0116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dirty="0"/>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solidFill>
                <a:srgbClr val="0367B3"/>
              </a:solidFill>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solidFill>
                <a:srgbClr val="0367B3"/>
              </a:solidFill>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D58DB67-25A8-468A-B974-7CF7813ADAB9}" type="slidenum">
              <a:rPr lang="es-ES" altLang="en-US">
                <a:solidFill>
                  <a:srgbClr val="0367B3"/>
                </a:solidFill>
              </a:rPr>
              <a:pPr>
                <a:defRPr/>
              </a:pPr>
              <a:t>‹#›</a:t>
            </a:fld>
            <a:endParaRPr lang="es-ES" altLang="en-US" dirty="0">
              <a:solidFill>
                <a:srgbClr val="0367B3"/>
              </a:solidFill>
            </a:endParaRPr>
          </a:p>
        </p:txBody>
      </p:sp>
    </p:spTree>
    <p:extLst>
      <p:ext uri="{BB962C8B-B14F-4D97-AF65-F5344CB8AC3E}">
        <p14:creationId xmlns:p14="http://schemas.microsoft.com/office/powerpoint/2010/main" val="4205205168"/>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a:xfrm>
            <a:off x="8755063" y="6507163"/>
            <a:ext cx="157162" cy="153987"/>
          </a:xfrm>
          <a:prstGeom prst="rect">
            <a:avLst/>
          </a:prstGeom>
        </p:spPr>
        <p:txBody>
          <a:bodyPr/>
          <a:lstStyle>
            <a:lvl1pPr>
              <a:defRPr/>
            </a:lvl1pPr>
          </a:lstStyle>
          <a:p>
            <a:pPr>
              <a:defRPr/>
            </a:pPr>
            <a:fld id="{CCBA397C-6070-4960-820E-FFB7B38EAF78}" type="slidenum">
              <a:rPr lang="en-US" altLang="en-US"/>
              <a:pPr>
                <a:defRPr/>
              </a:pPr>
              <a:t>‹#›</a:t>
            </a:fld>
            <a:endParaRPr lang="en-US" altLang="en-US" dirty="0"/>
          </a:p>
        </p:txBody>
      </p:sp>
    </p:spTree>
    <p:extLst>
      <p:ext uri="{BB962C8B-B14F-4D97-AF65-F5344CB8AC3E}">
        <p14:creationId xmlns:p14="http://schemas.microsoft.com/office/powerpoint/2010/main" val="418269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63368" y="6597933"/>
            <a:ext cx="157094" cy="153888"/>
          </a:xfrm>
        </p:spPr>
        <p:txBody>
          <a:bodyPr wrap="none"/>
          <a:lstStyle>
            <a:lvl1pPr>
              <a:defRPr sz="1000">
                <a:solidFill>
                  <a:schemeClr val="bg1"/>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4740275"/>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46893" y="6594575"/>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4740275"/>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4740275"/>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4740275"/>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 Id="rId3"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3.xml"/><Relationship Id="rId7"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14.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bwMode="gray">
          <a:xfrm>
            <a:off x="5328340" y="6616612"/>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
        <p:nvSpPr>
          <p:cNvPr id="2" name="Title Placeholder 1"/>
          <p:cNvSpPr>
            <a:spLocks noGrp="1"/>
          </p:cNvSpPr>
          <p:nvPr>
            <p:ph type="title"/>
          </p:nvPr>
        </p:nvSpPr>
        <p:spPr>
          <a:xfrm>
            <a:off x="677334" y="697970"/>
            <a:ext cx="8229600" cy="1799695"/>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5" name="Text Placeholder 4"/>
          <p:cNvSpPr>
            <a:spLocks noGrp="1"/>
          </p:cNvSpPr>
          <p:nvPr>
            <p:ph type="body" idx="1"/>
          </p:nvPr>
        </p:nvSpPr>
        <p:spPr>
          <a:xfrm>
            <a:off x="677334" y="2599267"/>
            <a:ext cx="8229600" cy="2895600"/>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4123181" y="6035040"/>
            <a:ext cx="4301337" cy="575691"/>
            <a:chOff x="4299965" y="6028944"/>
            <a:chExt cx="4301337" cy="575691"/>
          </a:xfrm>
        </p:grpSpPr>
        <p:pic>
          <p:nvPicPr>
            <p:cNvPr id="6" name="Picture 1" descr="CEEDAR-LogoFinal-simple-white-17.png"/>
            <p:cNvPicPr>
              <a:picLocks noChangeAspect="1"/>
            </p:cNvPicPr>
            <p:nvPr userDrawn="1"/>
          </p:nvPicPr>
          <p:blipFill rotWithShape="1">
            <a:blip r:embed="rId8">
              <a:extLst>
                <a:ext uri="{28A0092B-C50C-407E-A947-70E740481C1C}">
                  <a14:useLocalDpi xmlns:a14="http://schemas.microsoft.com/office/drawing/2010/main" val="0"/>
                </a:ext>
              </a:extLst>
            </a:blip>
            <a:srcRect t="19795" b="20516"/>
            <a:stretch/>
          </p:blipFill>
          <p:spPr bwMode="auto">
            <a:xfrm>
              <a:off x="4299965" y="6147816"/>
              <a:ext cx="247938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912400" y="6028944"/>
              <a:ext cx="688902" cy="57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16" r:id="rId1"/>
    <p:sldLayoutId id="2147484327" r:id="rId2"/>
    <p:sldLayoutId id="2147484328" r:id="rId3"/>
    <p:sldLayoutId id="2147484329" r:id="rId4"/>
    <p:sldLayoutId id="2147484330" r:id="rId5"/>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0" indent="0" algn="l" rtl="0" eaLnBrk="1" fontAlgn="base" hangingPunct="1">
        <a:spcBef>
          <a:spcPct val="20000"/>
        </a:spcBef>
        <a:spcAft>
          <a:spcPct val="0"/>
        </a:spcAft>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614410"/>
            <a:ext cx="157094" cy="153888"/>
          </a:xfrm>
          <a:prstGeom prst="rect">
            <a:avLst/>
          </a:prstGeom>
        </p:spPr>
        <p:txBody>
          <a:bodyPr vert="horz" wrap="none" lIns="0" tIns="0" rIns="0" bIns="0" rtlCol="0" anchor="ctr">
            <a:spAutoFit/>
          </a:bodyPr>
          <a:lstStyle>
            <a:lvl1pPr algn="r">
              <a:defRPr sz="1000">
                <a:solidFill>
                  <a:schemeClr val="bg1"/>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Title Placeholder 1"/>
          <p:cNvSpPr>
            <a:spLocks noGrp="1"/>
          </p:cNvSpPr>
          <p:nvPr>
            <p:ph type="title"/>
          </p:nvPr>
        </p:nvSpPr>
        <p:spPr bwMode="gray">
          <a:xfrm>
            <a:off x="687388" y="318053"/>
            <a:ext cx="8224837" cy="1197709"/>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47285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73220"/>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31" r:id="rId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bwMode="gray">
          <a:xfrm>
            <a:off x="687387" y="1524000"/>
            <a:ext cx="8224837" cy="4002157"/>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588092"/>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9" name="Group 8"/>
          <p:cNvGrpSpPr/>
          <p:nvPr/>
        </p:nvGrpSpPr>
        <p:grpSpPr>
          <a:xfrm>
            <a:off x="4123181" y="6035040"/>
            <a:ext cx="4301337" cy="575691"/>
            <a:chOff x="4299965" y="6028944"/>
            <a:chExt cx="4301337" cy="575691"/>
          </a:xfrm>
        </p:grpSpPr>
        <p:pic>
          <p:nvPicPr>
            <p:cNvPr id="10" name="Picture 1" descr="CEEDAR-LogoFinal-simple-white-17.png"/>
            <p:cNvPicPr>
              <a:picLocks noChangeAspect="1"/>
            </p:cNvPicPr>
            <p:nvPr userDrawn="1"/>
          </p:nvPicPr>
          <p:blipFill rotWithShape="1">
            <a:blip r:embed="rId5">
              <a:extLst>
                <a:ext uri="{28A0092B-C50C-407E-A947-70E740481C1C}">
                  <a14:useLocalDpi xmlns:a14="http://schemas.microsoft.com/office/drawing/2010/main" val="0"/>
                </a:ext>
              </a:extLst>
            </a:blip>
            <a:srcRect t="19795" b="20516"/>
            <a:stretch/>
          </p:blipFill>
          <p:spPr bwMode="auto">
            <a:xfrm>
              <a:off x="4299965" y="6147816"/>
              <a:ext cx="247938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12400" y="6028944"/>
              <a:ext cx="688902" cy="57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25" r:id="rId1"/>
    <p:sldLayoutId id="2147484326" r:id="rId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smtClean="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smtClean="0">
                <a:solidFill>
                  <a:srgbClr val="FFFFFF"/>
                </a:solidFill>
              </a:rPr>
              <a:t>www.facebook.com/gtlcenter</a:t>
            </a:r>
          </a:p>
          <a:p>
            <a:pPr>
              <a:spcBef>
                <a:spcPts val="1500"/>
              </a:spcBef>
            </a:pPr>
            <a:r>
              <a:rPr lang="en-US" sz="1800" dirty="0" smtClean="0">
                <a:solidFill>
                  <a:srgbClr val="FFFFFF"/>
                </a:solidFill>
              </a:rPr>
              <a:t>www.twitter.com/gtlcenter</a:t>
            </a:r>
            <a:endParaRPr lang="en-US" sz="1800" dirty="0">
              <a:solidFill>
                <a:srgbClr val="FFFFFF"/>
              </a:solidFill>
            </a:endParaRPr>
          </a:p>
        </p:txBody>
      </p:sp>
    </p:spTree>
    <p:extLst>
      <p:ext uri="{BB962C8B-B14F-4D97-AF65-F5344CB8AC3E}">
        <p14:creationId xmlns:p14="http://schemas.microsoft.com/office/powerpoint/2010/main" val="596103986"/>
      </p:ext>
    </p:extLst>
  </p:cSld>
  <p:clrMap bg1="lt1" tx1="dk1" bg2="lt2" tx2="dk2" accent1="accent1" accent2="accent2" accent3="accent3" accent4="accent4" accent5="accent5" accent6="accent6" hlink="hlink" folHlink="folHlink"/>
  <p:sldLayoutIdLst>
    <p:sldLayoutId id="2147484333" r:id="rId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3600" i="1" dirty="0" smtClean="0"/>
              <a:t/>
            </a:r>
            <a:br>
              <a:rPr lang="en-US" sz="3600" i="1" dirty="0" smtClean="0"/>
            </a:br>
            <a:r>
              <a:rPr lang="en-US" sz="3600" i="1" dirty="0" smtClean="0"/>
              <a:t>SEA </a:t>
            </a:r>
            <a:r>
              <a:rPr lang="en-US" sz="3600" i="1" dirty="0"/>
              <a:t>Strategies for Promoting Equity: SEA/IHE Collaboration on Teacher Preparation </a:t>
            </a:r>
            <a:r>
              <a:rPr lang="en-US" sz="3600" i="1" dirty="0" smtClean="0"/>
              <a:t/>
            </a:r>
            <a:br>
              <a:rPr lang="en-US" sz="3600" i="1" dirty="0" smtClean="0"/>
            </a:br>
            <a:r>
              <a:rPr lang="en-US" dirty="0" smtClean="0"/>
              <a:t/>
            </a:r>
            <a:br>
              <a:rPr lang="en-US" dirty="0" smtClean="0"/>
            </a:br>
            <a:r>
              <a:rPr lang="en-US" sz="2200" b="0" dirty="0" smtClean="0"/>
              <a:t>Lynn Holdheide, Center on Great Teachers and Leaders &amp; </a:t>
            </a:r>
            <a:r>
              <a:rPr lang="en-US" sz="2400" b="0" dirty="0"/>
              <a:t>Collaboration for Effective Educator </a:t>
            </a:r>
            <a:r>
              <a:rPr lang="en-US" sz="2400" b="0" dirty="0" smtClean="0"/>
              <a:t>Development </a:t>
            </a:r>
            <a:r>
              <a:rPr lang="en-US" sz="2400" b="0" dirty="0"/>
              <a:t>Accountability, and Reform (CEEDAR) Center</a:t>
            </a:r>
            <a:r>
              <a:rPr lang="en-US" sz="2400" dirty="0">
                <a:solidFill>
                  <a:schemeClr val="tx2"/>
                </a:solidFill>
              </a:rPr>
              <a:t/>
            </a:r>
            <a:br>
              <a:rPr lang="en-US" sz="2400" dirty="0">
                <a:solidFill>
                  <a:schemeClr val="tx2"/>
                </a:solidFill>
              </a:rPr>
            </a:br>
            <a:endParaRPr lang="en-US" sz="2200" b="0" i="1" dirty="0"/>
          </a:p>
        </p:txBody>
      </p:sp>
      <p:sp>
        <p:nvSpPr>
          <p:cNvPr id="7" name="Text Placeholder 6"/>
          <p:cNvSpPr>
            <a:spLocks noGrp="1"/>
          </p:cNvSpPr>
          <p:nvPr>
            <p:ph type="body" sz="quarter" idx="14"/>
          </p:nvPr>
        </p:nvSpPr>
        <p:spPr>
          <a:xfrm>
            <a:off x="278296" y="4375149"/>
            <a:ext cx="8637103" cy="1806989"/>
          </a:xfrm>
        </p:spPr>
        <p:txBody>
          <a:bodyPr>
            <a:normAutofit/>
          </a:bodyPr>
          <a:lstStyle/>
          <a:p>
            <a:r>
              <a:rPr lang="en-US" b="1" dirty="0"/>
              <a:t>Promoting Equitable Access at the State and Local Levels</a:t>
            </a:r>
          </a:p>
          <a:p>
            <a:pPr algn="ctr"/>
            <a:r>
              <a:rPr lang="en-US" sz="1800" dirty="0" smtClean="0"/>
              <a:t>SECC/TXCC Regional </a:t>
            </a:r>
            <a:r>
              <a:rPr lang="en-US" sz="1800" dirty="0"/>
              <a:t>Institute</a:t>
            </a:r>
          </a:p>
          <a:p>
            <a:pPr lvl="1" algn="ctr"/>
            <a:r>
              <a:rPr lang="en-US" i="1" dirty="0"/>
              <a:t>November  5 </a:t>
            </a:r>
            <a:r>
              <a:rPr lang="en-US" i="1" dirty="0" smtClean="0"/>
              <a:t>and </a:t>
            </a:r>
            <a:r>
              <a:rPr lang="en-US" i="1" dirty="0"/>
              <a:t>6, 2015</a:t>
            </a:r>
          </a:p>
          <a:p>
            <a:pPr lvl="1"/>
            <a:endParaRPr lang="en-US" dirty="0"/>
          </a:p>
        </p:txBody>
      </p:sp>
      <p:sp>
        <p:nvSpPr>
          <p:cNvPr id="2" name="Footer Placeholder 1"/>
          <p:cNvSpPr>
            <a:spLocks noGrp="1"/>
          </p:cNvSpPr>
          <p:nvPr>
            <p:ph type="ftr" sz="quarter" idx="11"/>
          </p:nvPr>
        </p:nvSpPr>
        <p:spPr>
          <a:xfrm>
            <a:off x="4413738" y="6674938"/>
            <a:ext cx="4498487" cy="123111"/>
          </a:xfrm>
        </p:spPr>
        <p:txBody>
          <a:bodyPr/>
          <a:lstStyle/>
          <a:p>
            <a:r>
              <a:rPr lang="en-US" dirty="0">
                <a:solidFill>
                  <a:srgbClr val="000000">
                    <a:tint val="75000"/>
                  </a:srgbClr>
                </a:solidFill>
              </a:rPr>
              <a:t>Copyright © </a:t>
            </a:r>
            <a:r>
              <a:rPr lang="en-US" dirty="0" smtClean="0">
                <a:solidFill>
                  <a:srgbClr val="000000">
                    <a:tint val="75000"/>
                  </a:srgbClr>
                </a:solidFill>
              </a:rPr>
              <a:t>2015 </a:t>
            </a:r>
            <a:r>
              <a:rPr lang="en-US" dirty="0">
                <a:solidFill>
                  <a:srgbClr val="000000">
                    <a:tint val="75000"/>
                  </a:srgbClr>
                </a:solidFill>
              </a:rPr>
              <a:t>American Institutes for Research and Council of Chief State School Officers. All rights reserved.</a:t>
            </a:r>
          </a:p>
        </p:txBody>
      </p:sp>
    </p:spTree>
    <p:extLst>
      <p:ext uri="{BB962C8B-B14F-4D97-AF65-F5344CB8AC3E}">
        <p14:creationId xmlns:p14="http://schemas.microsoft.com/office/powerpoint/2010/main" val="41452848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214" y="1698172"/>
            <a:ext cx="8504011" cy="4870904"/>
          </a:xfrm>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sz="1400" b="1" dirty="0"/>
              <a:t>http://c3ta.org/files/Missouri_Highlighted_Project_Educator_Shortage_Model.pdf</a:t>
            </a:r>
            <a:endParaRPr lang="en-US" sz="1400" b="1" dirty="0" smtClean="0"/>
          </a:p>
        </p:txBody>
      </p:sp>
      <p:sp>
        <p:nvSpPr>
          <p:cNvPr id="5" name="Title 4"/>
          <p:cNvSpPr>
            <a:spLocks noGrp="1"/>
          </p:cNvSpPr>
          <p:nvPr>
            <p:ph type="title"/>
          </p:nvPr>
        </p:nvSpPr>
        <p:spPr/>
        <p:txBody>
          <a:bodyPr/>
          <a:lstStyle/>
          <a:p>
            <a:r>
              <a:rPr lang="en-US" dirty="0" smtClean="0"/>
              <a:t>Workforce, Shortage, and Prediction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10</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445" t="17187" r="20069" b="7812"/>
          <a:stretch/>
        </p:blipFill>
        <p:spPr bwMode="auto">
          <a:xfrm>
            <a:off x="587829" y="1714500"/>
            <a:ext cx="3800766" cy="269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634" t="12166" r="19693" b="8482"/>
          <a:stretch/>
        </p:blipFill>
        <p:spPr bwMode="auto">
          <a:xfrm>
            <a:off x="4700427" y="2563586"/>
            <a:ext cx="4149659" cy="3102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8017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Leverage Points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11</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65" y="1866617"/>
            <a:ext cx="5116140" cy="40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a:off x="6443246" y="2530295"/>
            <a:ext cx="2195929" cy="1426789"/>
          </a:xfrm>
          <a:prstGeom prst="wedgeEllipseCallout">
            <a:avLst>
              <a:gd name="adj1" fmla="val -74619"/>
              <a:gd name="adj2" fmla="val -22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What role can the state education agency play?</a:t>
            </a:r>
            <a:endParaRPr lang="en-US" sz="1800" dirty="0"/>
          </a:p>
        </p:txBody>
      </p:sp>
      <p:sp>
        <p:nvSpPr>
          <p:cNvPr id="2" name="Oval 1"/>
          <p:cNvSpPr/>
          <p:nvPr/>
        </p:nvSpPr>
        <p:spPr>
          <a:xfrm rot="18659707">
            <a:off x="4440548" y="1518043"/>
            <a:ext cx="1025171" cy="20245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Callout 7"/>
          <p:cNvSpPr/>
          <p:nvPr/>
        </p:nvSpPr>
        <p:spPr>
          <a:xfrm>
            <a:off x="5408694" y="838200"/>
            <a:ext cx="2354854" cy="1482261"/>
          </a:xfrm>
          <a:prstGeom prst="wedgeEllipseCallout">
            <a:avLst>
              <a:gd name="adj1" fmla="val -31754"/>
              <a:gd name="adj2" fmla="val 70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What role does teacher and leader preparation play?</a:t>
            </a:r>
            <a:endParaRPr lang="en-US" sz="1800" dirty="0"/>
          </a:p>
        </p:txBody>
      </p:sp>
    </p:spTree>
    <p:extLst>
      <p:ext uri="{BB962C8B-B14F-4D97-AF65-F5344CB8AC3E}">
        <p14:creationId xmlns:p14="http://schemas.microsoft.com/office/powerpoint/2010/main" val="2208012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Teacher and leader standards</a:t>
            </a:r>
          </a:p>
          <a:p>
            <a:pPr lvl="1"/>
            <a:r>
              <a:rPr lang="en-US" dirty="0" smtClean="0"/>
              <a:t>How well are the skills educators need to be successful at supporting all student learning reflected within the teacher and leader standards?</a:t>
            </a:r>
          </a:p>
          <a:p>
            <a:pPr lvl="2"/>
            <a:r>
              <a:rPr lang="en-US" dirty="0" smtClean="0"/>
              <a:t>For example, is the expectation established through the standards for educators to have both deep content knowledge and pedagogy to support all student learning?</a:t>
            </a:r>
          </a:p>
          <a:p>
            <a:pPr lvl="1"/>
            <a:r>
              <a:rPr lang="en-US" dirty="0" smtClean="0"/>
              <a:t>How well are the skills leaders need to create positive working conditions and safe and supportive cultures reflected within the teacher and leaders standards?</a:t>
            </a:r>
          </a:p>
          <a:p>
            <a:pPr lvl="2"/>
            <a:r>
              <a:rPr lang="en-US" dirty="0" smtClean="0"/>
              <a:t>For example, is the expectation established through the standards for leaders to have both deep content knowledge and demonstrated experience building and sustaining a supportive culture and positive working conditions?</a:t>
            </a:r>
            <a:endParaRPr lang="en-US" dirty="0"/>
          </a:p>
        </p:txBody>
      </p:sp>
      <p:sp>
        <p:nvSpPr>
          <p:cNvPr id="5" name="Title 4"/>
          <p:cNvSpPr>
            <a:spLocks noGrp="1"/>
          </p:cNvSpPr>
          <p:nvPr>
            <p:ph type="title"/>
          </p:nvPr>
        </p:nvSpPr>
        <p:spPr/>
        <p:txBody>
          <a:bodyPr/>
          <a:lstStyle/>
          <a:p>
            <a:r>
              <a:rPr lang="en-US" dirty="0" smtClean="0"/>
              <a:t>Prepare</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12</a:t>
            </a:fld>
            <a:endParaRPr lang="en-US" dirty="0"/>
          </a:p>
        </p:txBody>
      </p:sp>
      <p:pic>
        <p:nvPicPr>
          <p:cNvPr id="6" name="Picture 2" descr="Image result for dig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4750822"/>
            <a:ext cx="1563220" cy="151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243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Certification and licensure standards</a:t>
            </a:r>
          </a:p>
          <a:p>
            <a:pPr lvl="1"/>
            <a:r>
              <a:rPr lang="en-US" dirty="0" smtClean="0"/>
              <a:t>Are teacher and leader candidates required to demonstrate their capacity to support the learning of all student populations?</a:t>
            </a:r>
          </a:p>
          <a:p>
            <a:pPr lvl="2"/>
            <a:r>
              <a:rPr lang="en-US" dirty="0" smtClean="0"/>
              <a:t>For example, as part of the certification process, do teacher candidates submit lesson plans, activities, and assessments that demonstrate an understanding of all student learning and strategies to promote achievement?</a:t>
            </a:r>
          </a:p>
          <a:p>
            <a:pPr lvl="1"/>
            <a:r>
              <a:rPr lang="en-US" dirty="0" smtClean="0"/>
              <a:t>Do the certification and licensure standards create pathways for reciprocity in licensure across states? </a:t>
            </a:r>
            <a:endParaRPr lang="en-US" dirty="0"/>
          </a:p>
        </p:txBody>
      </p:sp>
      <p:sp>
        <p:nvSpPr>
          <p:cNvPr id="5" name="Title 4"/>
          <p:cNvSpPr>
            <a:spLocks noGrp="1"/>
          </p:cNvSpPr>
          <p:nvPr>
            <p:ph type="title"/>
          </p:nvPr>
        </p:nvSpPr>
        <p:spPr/>
        <p:txBody>
          <a:bodyPr/>
          <a:lstStyle/>
          <a:p>
            <a:r>
              <a:rPr lang="en-US" dirty="0" smtClean="0"/>
              <a:t>Prepare</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13</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099" y="4224730"/>
            <a:ext cx="2060921" cy="223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1809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123" t="22844" r="35755" b="11857"/>
          <a:stretch/>
        </p:blipFill>
        <p:spPr bwMode="auto">
          <a:xfrm>
            <a:off x="960752" y="1926772"/>
            <a:ext cx="2664191" cy="3477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5"/>
          <p:cNvSpPr>
            <a:spLocks noGrp="1"/>
          </p:cNvSpPr>
          <p:nvPr>
            <p:ph idx="10"/>
          </p:nvPr>
        </p:nvSpPr>
        <p:spPr>
          <a:xfrm>
            <a:off x="4931230" y="1828800"/>
            <a:ext cx="3980996" cy="3167743"/>
          </a:xfrm>
        </p:spPr>
        <p:txBody>
          <a:bodyPr/>
          <a:lstStyle/>
          <a:p>
            <a:r>
              <a:rPr lang="en-US" dirty="0" smtClean="0"/>
              <a:t>Multiple </a:t>
            </a:r>
            <a:r>
              <a:rPr lang="en-US" dirty="0" smtClean="0"/>
              <a:t>tiers–multiple </a:t>
            </a:r>
            <a:r>
              <a:rPr lang="en-US" dirty="0" smtClean="0"/>
              <a:t>paths</a:t>
            </a:r>
          </a:p>
          <a:p>
            <a:r>
              <a:rPr lang="en-US" dirty="0" smtClean="0"/>
              <a:t>Aligning tiers with compensation</a:t>
            </a:r>
            <a:endParaRPr lang="en-US" dirty="0"/>
          </a:p>
        </p:txBody>
      </p:sp>
      <p:sp>
        <p:nvSpPr>
          <p:cNvPr id="3" name="Title 2"/>
          <p:cNvSpPr>
            <a:spLocks noGrp="1"/>
          </p:cNvSpPr>
          <p:nvPr>
            <p:ph type="title"/>
          </p:nvPr>
        </p:nvSpPr>
        <p:spPr/>
        <p:txBody>
          <a:bodyPr/>
          <a:lstStyle/>
          <a:p>
            <a:r>
              <a:rPr lang="en-US" dirty="0" smtClean="0"/>
              <a:t>Certification and Licensure</a:t>
            </a:r>
            <a:endParaRPr lang="en-US"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14</a:t>
            </a:fld>
            <a:endParaRPr lang="en-US" dirty="0"/>
          </a:p>
        </p:txBody>
      </p:sp>
      <p:sp>
        <p:nvSpPr>
          <p:cNvPr id="5" name="Rectangle 4"/>
          <p:cNvSpPr/>
          <p:nvPr/>
        </p:nvSpPr>
        <p:spPr>
          <a:xfrm>
            <a:off x="1077685" y="5648981"/>
            <a:ext cx="5372099" cy="307777"/>
          </a:xfrm>
          <a:prstGeom prst="rect">
            <a:avLst/>
          </a:prstGeom>
        </p:spPr>
        <p:txBody>
          <a:bodyPr wrap="square">
            <a:spAutoFit/>
          </a:bodyPr>
          <a:lstStyle/>
          <a:p>
            <a:r>
              <a:rPr lang="en-US" sz="1400" dirty="0"/>
              <a:t>http://www.gtlcenter.org/sites/default/files/Tiered_Licensure.pdf</a:t>
            </a:r>
          </a:p>
        </p:txBody>
      </p:sp>
    </p:spTree>
    <p:extLst>
      <p:ext uri="{BB962C8B-B14F-4D97-AF65-F5344CB8AC3E}">
        <p14:creationId xmlns:p14="http://schemas.microsoft.com/office/powerpoint/2010/main" val="23774004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Program approval</a:t>
            </a:r>
          </a:p>
          <a:p>
            <a:pPr lvl="1"/>
            <a:r>
              <a:rPr lang="en-US" dirty="0" smtClean="0"/>
              <a:t>Do the state program approval requirements include expectations for both coursework and field experiences that incorporate experiences working in a range of contexts, service delivery models, and with a diverse range of students?</a:t>
            </a:r>
          </a:p>
          <a:p>
            <a:pPr lvl="2"/>
            <a:r>
              <a:rPr lang="en-US" dirty="0" smtClean="0"/>
              <a:t>For example, do the field experiences include deliberate opportunities to apply instructional strategies for supporting all student learning that is paired with coaching and feedback?</a:t>
            </a:r>
          </a:p>
          <a:p>
            <a:pPr lvl="1"/>
            <a:r>
              <a:rPr lang="en-US" dirty="0" smtClean="0"/>
              <a:t>Do the state program approval requirements include expectations for local education agency partnerships?</a:t>
            </a:r>
          </a:p>
          <a:p>
            <a:pPr lvl="1"/>
            <a:r>
              <a:rPr lang="en-US" dirty="0" smtClean="0"/>
              <a:t>Do the state program approval requirements include expectations that programs reflect local district needs in terms of pipeline needs and needed capacity?</a:t>
            </a:r>
            <a:endParaRPr lang="en-US" dirty="0"/>
          </a:p>
        </p:txBody>
      </p:sp>
      <p:sp>
        <p:nvSpPr>
          <p:cNvPr id="5" name="Title 4"/>
          <p:cNvSpPr>
            <a:spLocks noGrp="1"/>
          </p:cNvSpPr>
          <p:nvPr>
            <p:ph type="title"/>
          </p:nvPr>
        </p:nvSpPr>
        <p:spPr/>
        <p:txBody>
          <a:bodyPr/>
          <a:lstStyle/>
          <a:p>
            <a:r>
              <a:rPr lang="en-US" dirty="0" smtClean="0"/>
              <a:t>Prepare</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15</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686" y="5139381"/>
            <a:ext cx="2024743" cy="114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1097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3155043" y="1665514"/>
            <a:ext cx="5747657" cy="4903561"/>
          </a:xfrm>
        </p:spPr>
        <p:txBody>
          <a:bodyPr/>
          <a:lstStyle/>
          <a:p>
            <a:r>
              <a:rPr lang="en-US" dirty="0" smtClean="0"/>
              <a:t>Revised regulations:</a:t>
            </a:r>
          </a:p>
          <a:p>
            <a:pPr lvl="1"/>
            <a:r>
              <a:rPr lang="en-US" sz="2000" dirty="0" smtClean="0"/>
              <a:t>require </a:t>
            </a:r>
            <a:r>
              <a:rPr lang="en-US" sz="2000" dirty="0"/>
              <a:t>educator preparation programs to work </a:t>
            </a:r>
            <a:r>
              <a:rPr lang="en-US" sz="2000" b="1" dirty="0"/>
              <a:t>in partnership with districts and schools</a:t>
            </a:r>
            <a:r>
              <a:rPr lang="en-US" sz="2000" dirty="0"/>
              <a:t> to support the needs of the districts and inform educator preparation program </a:t>
            </a:r>
            <a:r>
              <a:rPr lang="en-US" sz="2000" dirty="0" smtClean="0"/>
              <a:t>effectiveness;</a:t>
            </a:r>
          </a:p>
          <a:p>
            <a:pPr lvl="1"/>
            <a:r>
              <a:rPr lang="en-US" sz="2000" dirty="0" smtClean="0"/>
              <a:t>ensure </a:t>
            </a:r>
            <a:r>
              <a:rPr lang="en-US" sz="2000" dirty="0"/>
              <a:t>that educator preparation programs focus recruitment, </a:t>
            </a:r>
            <a:r>
              <a:rPr lang="en-US" sz="2000" dirty="0" smtClean="0"/>
              <a:t>retention, </a:t>
            </a:r>
            <a:r>
              <a:rPr lang="en-US" sz="2000" dirty="0"/>
              <a:t>and preparation efforts on preparing educators for </a:t>
            </a:r>
            <a:r>
              <a:rPr lang="en-US" sz="2000" b="1" dirty="0"/>
              <a:t>high-need placements</a:t>
            </a:r>
            <a:r>
              <a:rPr lang="en-US" sz="2000" dirty="0"/>
              <a:t> in Massachusetts; </a:t>
            </a:r>
            <a:endParaRPr lang="en-US" sz="2000" dirty="0" smtClean="0"/>
          </a:p>
          <a:p>
            <a:pPr lvl="1"/>
            <a:r>
              <a:rPr lang="en-US" sz="2000" dirty="0" smtClean="0"/>
              <a:t>emphasize </a:t>
            </a:r>
            <a:r>
              <a:rPr lang="en-US" sz="2000" dirty="0"/>
              <a:t>the need for a </a:t>
            </a:r>
            <a:r>
              <a:rPr lang="en-US" sz="2000" b="1" dirty="0"/>
              <a:t>stronger clinical component</a:t>
            </a:r>
            <a:r>
              <a:rPr lang="en-US" sz="2000" dirty="0"/>
              <a:t> in preparing educators </a:t>
            </a:r>
          </a:p>
        </p:txBody>
      </p:sp>
      <p:sp>
        <p:nvSpPr>
          <p:cNvPr id="3" name="Title 2"/>
          <p:cNvSpPr>
            <a:spLocks noGrp="1"/>
          </p:cNvSpPr>
          <p:nvPr>
            <p:ph type="title"/>
          </p:nvPr>
        </p:nvSpPr>
        <p:spPr/>
        <p:txBody>
          <a:bodyPr/>
          <a:lstStyle/>
          <a:p>
            <a:r>
              <a:rPr lang="en-US" dirty="0" smtClean="0"/>
              <a:t>Program Approval</a:t>
            </a:r>
            <a:endParaRPr lang="en-US"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16</a:t>
            </a:fld>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122" t="23575" r="35112" b="13567"/>
          <a:stretch/>
        </p:blipFill>
        <p:spPr bwMode="auto">
          <a:xfrm>
            <a:off x="477157" y="2054601"/>
            <a:ext cx="2647128" cy="3252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979714" y="5560759"/>
            <a:ext cx="7364186" cy="307777"/>
          </a:xfrm>
          <a:prstGeom prst="rect">
            <a:avLst/>
          </a:prstGeom>
        </p:spPr>
        <p:txBody>
          <a:bodyPr wrap="square">
            <a:spAutoFit/>
          </a:bodyPr>
          <a:lstStyle/>
          <a:p>
            <a:r>
              <a:rPr lang="en-US" sz="1400" dirty="0"/>
              <a:t>http://www.doe.mass.edu/edprep/ProgramApproval.pdf</a:t>
            </a:r>
          </a:p>
        </p:txBody>
      </p:sp>
    </p:spTree>
    <p:extLst>
      <p:ext uri="{BB962C8B-B14F-4D97-AF65-F5344CB8AC3E}">
        <p14:creationId xmlns:p14="http://schemas.microsoft.com/office/powerpoint/2010/main" val="2822765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312" y="1711105"/>
            <a:ext cx="8224699" cy="4740275"/>
          </a:xfrm>
        </p:spPr>
        <p:txBody>
          <a:bodyPr/>
          <a:lstStyle/>
          <a:p>
            <a:r>
              <a:rPr lang="en-US" dirty="0" smtClean="0"/>
              <a:t>Certification and Licensure</a:t>
            </a:r>
          </a:p>
          <a:p>
            <a:pPr lvl="1"/>
            <a:r>
              <a:rPr lang="en-US" dirty="0" smtClean="0"/>
              <a:t>Teacher and leader standards revision to reflect evidence-based practices, Universal Design for Learning (UDL), and differentiated instruction</a:t>
            </a:r>
          </a:p>
          <a:p>
            <a:pPr lvl="1"/>
            <a:r>
              <a:rPr lang="en-US" dirty="0" smtClean="0"/>
              <a:t>Revision to professional licensure examinations to ensure educators demonstrate capacity to use UDL as a framework for designing differentiating instruction and designing classroom-based assessments</a:t>
            </a:r>
          </a:p>
          <a:p>
            <a:r>
              <a:rPr lang="en-US" dirty="0" smtClean="0"/>
              <a:t>Program Approval and Accreditation</a:t>
            </a:r>
          </a:p>
          <a:p>
            <a:pPr lvl="1"/>
            <a:r>
              <a:rPr lang="en-US" dirty="0" smtClean="0"/>
              <a:t>Revision of program approval processes to require clinical experience supporting students with disabilities and other diverse learners</a:t>
            </a:r>
          </a:p>
          <a:p>
            <a:pPr lvl="1"/>
            <a:r>
              <a:rPr lang="en-US" dirty="0" smtClean="0"/>
              <a:t>Integration of outcomes for students with disabilities into the accountability process for all programs across all educators</a:t>
            </a:r>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CEEDAR and Equity Connection</a:t>
            </a:r>
            <a:br>
              <a:rPr lang="en-US" dirty="0" smtClean="0"/>
            </a:br>
            <a:r>
              <a:rPr lang="en-US" dirty="0" smtClean="0">
                <a:solidFill>
                  <a:schemeClr val="tx2"/>
                </a:solidFill>
              </a:rPr>
              <a:t>Prepare</a:t>
            </a:r>
            <a:endParaRPr lang="en-US" dirty="0">
              <a:solidFill>
                <a:schemeClr val="tx2"/>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14726263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312" y="1711105"/>
            <a:ext cx="8224699" cy="4740275"/>
          </a:xfrm>
        </p:spPr>
        <p:txBody>
          <a:bodyPr/>
          <a:lstStyle/>
          <a:p>
            <a:r>
              <a:rPr lang="en-US" dirty="0" smtClean="0"/>
              <a:t>Recertification and Continuing Licensure</a:t>
            </a:r>
          </a:p>
          <a:p>
            <a:pPr lvl="1"/>
            <a:r>
              <a:rPr lang="en-US" dirty="0" smtClean="0"/>
              <a:t>Revision to recertification policy to leverage timing and needed expertise via context.</a:t>
            </a:r>
          </a:p>
          <a:p>
            <a:pPr lvl="1"/>
            <a:r>
              <a:rPr lang="en-US" dirty="0" smtClean="0"/>
              <a:t>Microcredentialing use within recertification to develop specific competencies.</a:t>
            </a:r>
          </a:p>
          <a:p>
            <a:pPr lvl="1"/>
            <a:r>
              <a:rPr lang="en-US" dirty="0" smtClean="0"/>
              <a:t>Multitiered licensure to develop an increase in expertise within tiered levels of support (e.g., multi-tiered </a:t>
            </a:r>
            <a:r>
              <a:rPr lang="en-US" dirty="0"/>
              <a:t>s</a:t>
            </a:r>
            <a:r>
              <a:rPr lang="en-US" dirty="0" smtClean="0"/>
              <a:t>ystems of support, response to intervention).</a:t>
            </a:r>
          </a:p>
          <a:p>
            <a:r>
              <a:rPr lang="en-US" dirty="0" smtClean="0"/>
              <a:t>Evaluation and Professional Learning</a:t>
            </a:r>
          </a:p>
          <a:p>
            <a:pPr lvl="1"/>
            <a:r>
              <a:rPr lang="en-US" dirty="0" smtClean="0"/>
              <a:t>Alignment of expectations between preservice and inservice.</a:t>
            </a: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CEEDAR and Equity Connection</a:t>
            </a:r>
            <a:br>
              <a:rPr lang="en-US" dirty="0" smtClean="0"/>
            </a:br>
            <a:r>
              <a:rPr lang="en-US" dirty="0">
                <a:solidFill>
                  <a:schemeClr val="tx2"/>
                </a:solidFill>
              </a:rPr>
              <a:t>Develop, Support, </a:t>
            </a:r>
            <a:r>
              <a:rPr lang="en-US" dirty="0" smtClean="0">
                <a:solidFill>
                  <a:schemeClr val="tx2"/>
                </a:solidFill>
              </a:rPr>
              <a:t>and </a:t>
            </a:r>
            <a:r>
              <a:rPr lang="en-US" dirty="0">
                <a:solidFill>
                  <a:schemeClr val="tx2"/>
                </a:solidFill>
              </a:rPr>
              <a:t>Retain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41859116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key to retention is building educator confidence and capacity. </a:t>
            </a:r>
          </a:p>
        </p:txBody>
      </p:sp>
      <p:sp>
        <p:nvSpPr>
          <p:cNvPr id="5" name="Title 4"/>
          <p:cNvSpPr>
            <a:spLocks noGrp="1"/>
          </p:cNvSpPr>
          <p:nvPr>
            <p:ph type="title"/>
          </p:nvPr>
        </p:nvSpPr>
        <p:spPr/>
        <p:txBody>
          <a:bodyPr/>
          <a:lstStyle/>
          <a:p>
            <a:r>
              <a:rPr lang="en-US" dirty="0" smtClean="0"/>
              <a:t>Develop, Support, and Retain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633" y="2759433"/>
            <a:ext cx="2916247" cy="228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274797" y="5260446"/>
            <a:ext cx="6694827" cy="1793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708681" y="5374179"/>
            <a:ext cx="5827058" cy="421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Through-line: Increased Educator Capacity</a:t>
            </a:r>
            <a:endParaRPr lang="en-US" sz="2000" dirty="0"/>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536" y="3027423"/>
            <a:ext cx="3864167" cy="140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6447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938" y="1874067"/>
            <a:ext cx="8224699" cy="4740275"/>
          </a:xfrm>
        </p:spPr>
        <p:txBody>
          <a:bodyPr/>
          <a:lstStyle/>
          <a:p>
            <a:pPr marL="0" lvl="0" indent="0">
              <a:buNone/>
            </a:pPr>
            <a:r>
              <a:rPr lang="en-US" sz="2800" dirty="0" smtClean="0">
                <a:solidFill>
                  <a:schemeClr val="tx2"/>
                </a:solidFill>
              </a:rPr>
              <a:t>Participants will</a:t>
            </a:r>
          </a:p>
          <a:p>
            <a:pPr marL="342900" indent="-342900">
              <a:buFont typeface="Arial" panose="020B0604020202020204" pitchFamily="34" charset="0"/>
              <a:buChar char="•"/>
            </a:pPr>
            <a:r>
              <a:rPr lang="en-US" sz="2000" dirty="0">
                <a:solidFill>
                  <a:schemeClr val="tx2"/>
                </a:solidFill>
              </a:rPr>
              <a:t>Recognize that teacher and leader preparation can play a significant role in equitable access.</a:t>
            </a:r>
          </a:p>
          <a:p>
            <a:pPr marL="342900" indent="-342900">
              <a:buFont typeface="Arial" panose="020B0604020202020204" pitchFamily="34" charset="0"/>
              <a:buChar char="•"/>
            </a:pPr>
            <a:r>
              <a:rPr lang="en-US" sz="2000" dirty="0" smtClean="0">
                <a:solidFill>
                  <a:schemeClr val="tx2"/>
                </a:solidFill>
              </a:rPr>
              <a:t>Have knowledge about strategies states and districts can take to leverage preparation programs to impact equitable access to excellent educators.</a:t>
            </a:r>
          </a:p>
          <a:p>
            <a:pPr marL="342900" indent="-342900">
              <a:buFont typeface="Arial" panose="020B0604020202020204" pitchFamily="34" charset="0"/>
              <a:buChar char="•"/>
            </a:pPr>
            <a:r>
              <a:rPr lang="en-US" sz="2000" dirty="0" smtClean="0">
                <a:solidFill>
                  <a:schemeClr val="tx2"/>
                </a:solidFill>
              </a:rPr>
              <a:t>Explore and potentially strengthen current state and district efforts to collaborate with preparing programs to address recruitment and retention.</a:t>
            </a:r>
          </a:p>
          <a:p>
            <a:pPr marL="342900" indent="-342900">
              <a:buFont typeface="Arial" panose="020B0604020202020204" pitchFamily="34" charset="0"/>
              <a:buChar char="•"/>
            </a:pPr>
            <a:r>
              <a:rPr lang="en-US" sz="2000" dirty="0" smtClean="0">
                <a:solidFill>
                  <a:schemeClr val="tx2"/>
                </a:solidFill>
              </a:rPr>
              <a:t>Gain </a:t>
            </a:r>
            <a:r>
              <a:rPr lang="en-US" sz="2000" dirty="0">
                <a:solidFill>
                  <a:schemeClr val="tx2"/>
                </a:solidFill>
              </a:rPr>
              <a:t>awareness of </a:t>
            </a:r>
            <a:r>
              <a:rPr lang="en-US" sz="2000" dirty="0" smtClean="0">
                <a:solidFill>
                  <a:schemeClr val="tx2"/>
                </a:solidFill>
              </a:rPr>
              <a:t>state and district efforts to improve </a:t>
            </a:r>
            <a:r>
              <a:rPr lang="en-US" sz="2000" dirty="0">
                <a:solidFill>
                  <a:schemeClr val="tx2"/>
                </a:solidFill>
              </a:rPr>
              <a:t>teacher and leader preparation policy and practice </a:t>
            </a:r>
            <a:r>
              <a:rPr lang="en-US" sz="2000" dirty="0" smtClean="0">
                <a:solidFill>
                  <a:schemeClr val="tx2"/>
                </a:solidFill>
              </a:rPr>
              <a:t>that may positively affect equity.</a:t>
            </a:r>
            <a:endParaRPr lang="en-US" sz="2000" dirty="0">
              <a:solidFill>
                <a:schemeClr val="tx2"/>
              </a:solidFill>
            </a:endParaRPr>
          </a:p>
          <a:p>
            <a:pPr marL="0" indent="0">
              <a:buNone/>
            </a:pPr>
            <a:endParaRPr lang="en-US" dirty="0">
              <a:solidFill>
                <a:schemeClr val="tx1"/>
              </a:solidFill>
            </a:endParaRPr>
          </a:p>
        </p:txBody>
      </p:sp>
      <p:sp>
        <p:nvSpPr>
          <p:cNvPr id="2" name="Title 1"/>
          <p:cNvSpPr>
            <a:spLocks noGrp="1"/>
          </p:cNvSpPr>
          <p:nvPr>
            <p:ph type="title"/>
          </p:nvPr>
        </p:nvSpPr>
        <p:spPr/>
        <p:txBody>
          <a:bodyPr/>
          <a:lstStyle/>
          <a:p>
            <a:r>
              <a:rPr lang="en-US" dirty="0" smtClean="0"/>
              <a:t>Today’s Objectives</a:t>
            </a:r>
            <a:endParaRPr lang="en-US" dirty="0"/>
          </a:p>
        </p:txBody>
      </p:sp>
    </p:spTree>
    <p:extLst>
      <p:ext uri="{BB962C8B-B14F-4D97-AF65-F5344CB8AC3E}">
        <p14:creationId xmlns:p14="http://schemas.microsoft.com/office/powerpoint/2010/main" val="14414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3477EC8-074D-41C4-94AE-E9EA7CEEA348}" type="slidenum">
              <a:rPr>
                <a:solidFill>
                  <a:srgbClr val="FFFFFF">
                    <a:lumMod val="75000"/>
                  </a:srgbClr>
                </a:solidFill>
              </a:rPr>
              <a:pPr/>
              <a:t>20</a:t>
            </a:fld>
            <a:endParaRPr dirty="0">
              <a:solidFill>
                <a:srgbClr val="FFFFFF">
                  <a:lumMod val="75000"/>
                </a:srgbClr>
              </a:solidFill>
            </a:endParaRPr>
          </a:p>
        </p:txBody>
      </p:sp>
      <p:sp>
        <p:nvSpPr>
          <p:cNvPr id="2" name="Text Placeholder 1"/>
          <p:cNvSpPr>
            <a:spLocks noGrp="1"/>
          </p:cNvSpPr>
          <p:nvPr>
            <p:ph type="body" sz="quarter" idx="1"/>
          </p:nvPr>
        </p:nvSpPr>
        <p:spPr/>
        <p:txBody>
          <a:bodyPr/>
          <a:lstStyle/>
          <a:p>
            <a:pPr lvl="0"/>
            <a:r>
              <a:rPr lang="en-US" dirty="0" smtClean="0"/>
              <a:t>Lynn Holdheide</a:t>
            </a:r>
          </a:p>
          <a:p>
            <a:pPr lvl="0"/>
            <a:r>
              <a:rPr lang="en-US" dirty="0" smtClean="0"/>
              <a:t>1000 Thomas Jefferson Street NW</a:t>
            </a:r>
          </a:p>
          <a:p>
            <a:pPr lvl="0"/>
            <a:r>
              <a:rPr lang="en-US" dirty="0" smtClean="0"/>
              <a:t>Washington, DC 20007-3835</a:t>
            </a:r>
          </a:p>
          <a:p>
            <a:pPr lvl="0"/>
            <a:r>
              <a:rPr lang="en-US" dirty="0" smtClean="0"/>
              <a:t>615-308-2525</a:t>
            </a:r>
          </a:p>
          <a:p>
            <a:pPr lvl="0"/>
            <a:r>
              <a:rPr lang="en-US" dirty="0" smtClean="0"/>
              <a:t>lholdheide@air.org</a:t>
            </a:r>
            <a:endParaRPr lang="en-US" dirty="0" smtClean="0"/>
          </a:p>
          <a:p>
            <a:pPr lvl="0"/>
            <a:endParaRPr lang="en-US" dirty="0" smtClean="0"/>
          </a:p>
          <a:p>
            <a:pPr lvl="0"/>
            <a:r>
              <a:rPr lang="en-US" dirty="0" smtClean="0"/>
              <a:t>gtlcenter@air.org</a:t>
            </a:r>
            <a:endParaRPr lang="en-US" dirty="0" smtClean="0"/>
          </a:p>
          <a:p>
            <a:r>
              <a:rPr lang="en-US" dirty="0" smtClean="0"/>
              <a:t>www.gtlcenter.org</a:t>
            </a:r>
            <a:r>
              <a:rPr lang="en-US" dirty="0" smtClean="0"/>
              <a:t>  |  </a:t>
            </a:r>
            <a:r>
              <a:rPr lang="en-US" dirty="0" smtClean="0"/>
              <a:t>www.air.org</a:t>
            </a:r>
            <a:endParaRPr lang="en-US" dirty="0"/>
          </a:p>
        </p:txBody>
      </p:sp>
    </p:spTree>
    <p:extLst>
      <p:ext uri="{BB962C8B-B14F-4D97-AF65-F5344CB8AC3E}">
        <p14:creationId xmlns:p14="http://schemas.microsoft.com/office/powerpoint/2010/main" val="2384924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Take a moment to define or describe an effective teacher from the following perspectives:</a:t>
            </a:r>
          </a:p>
          <a:p>
            <a:pPr marL="573087" lvl="1" indent="-342900"/>
            <a:r>
              <a:rPr lang="en-US" dirty="0"/>
              <a:t>In your current </a:t>
            </a:r>
            <a:r>
              <a:rPr lang="en-US" dirty="0" smtClean="0"/>
              <a:t>role…..</a:t>
            </a:r>
            <a:endParaRPr lang="en-US" dirty="0"/>
          </a:p>
          <a:p>
            <a:endParaRPr lang="en-US" dirty="0"/>
          </a:p>
          <a:p>
            <a:pPr marL="573087" lvl="1" indent="-342900"/>
            <a:r>
              <a:rPr lang="en-US" dirty="0"/>
              <a:t>In your role as a parent….</a:t>
            </a:r>
          </a:p>
          <a:p>
            <a:endParaRPr lang="en-US" dirty="0"/>
          </a:p>
          <a:p>
            <a:pPr marL="573087" lvl="1" indent="-342900"/>
            <a:r>
              <a:rPr lang="en-US" dirty="0"/>
              <a:t>In your role as a student….</a:t>
            </a:r>
          </a:p>
        </p:txBody>
      </p:sp>
      <p:sp>
        <p:nvSpPr>
          <p:cNvPr id="4" name="Title 3"/>
          <p:cNvSpPr>
            <a:spLocks noGrp="1"/>
          </p:cNvSpPr>
          <p:nvPr>
            <p:ph type="title"/>
          </p:nvPr>
        </p:nvSpPr>
        <p:spPr/>
        <p:txBody>
          <a:bodyPr/>
          <a:lstStyle/>
          <a:p>
            <a:r>
              <a:rPr lang="en-US" dirty="0" smtClean="0"/>
              <a:t>What Is an Effective Teacher?</a:t>
            </a:r>
            <a:endParaRPr lang="en-US" dirty="0"/>
          </a:p>
        </p:txBody>
      </p:sp>
      <p:sp>
        <p:nvSpPr>
          <p:cNvPr id="8" name="Slide Number Placeholder 7"/>
          <p:cNvSpPr>
            <a:spLocks noGrp="1"/>
          </p:cNvSpPr>
          <p:nvPr>
            <p:ph type="sldNum" sz="quarter" idx="10"/>
          </p:nvPr>
        </p:nvSpPr>
        <p:spPr/>
        <p:txBody>
          <a:bodyPr/>
          <a:lstStyle/>
          <a:p>
            <a:fld id="{F3477EC8-074D-41C4-94AE-E9EA7CEEA348}" type="slidenum">
              <a:rPr lang="en-US" smtClean="0"/>
              <a:pPr/>
              <a:t>3</a:t>
            </a:fld>
            <a:endParaRPr lang="en-US" dirty="0"/>
          </a:p>
        </p:txBody>
      </p:sp>
      <p:pic>
        <p:nvPicPr>
          <p:cNvPr id="5124" name="Picture 4" descr="http://tse1.mm.bing.net/th?&amp;id=OIP.M5da6ea1d9c2980df39a27aa478feb149o0&amp;w=300&amp;h=300&amp;c=0&amp;pid=1.9&amp;rs=0&amp;p=0"/>
          <p:cNvPicPr>
            <a:picLocks noChangeAspect="1" noChangeArrowheads="1"/>
          </p:cNvPicPr>
          <p:nvPr/>
        </p:nvPicPr>
        <p:blipFill rotWithShape="1">
          <a:blip r:embed="rId3">
            <a:extLst>
              <a:ext uri="{28A0092B-C50C-407E-A947-70E740481C1C}">
                <a14:useLocalDpi xmlns:a14="http://schemas.microsoft.com/office/drawing/2010/main" val="0"/>
              </a:ext>
            </a:extLst>
          </a:blip>
          <a:srcRect t="12710" b="10604"/>
          <a:stretch/>
        </p:blipFill>
        <p:spPr bwMode="auto">
          <a:xfrm>
            <a:off x="5946140" y="3291840"/>
            <a:ext cx="2857500" cy="219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496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Students who have “equitable access” to education will have:</a:t>
            </a:r>
          </a:p>
          <a:p>
            <a:pPr lvl="1"/>
            <a:r>
              <a:rPr lang="en-US" dirty="0" smtClean="0"/>
              <a:t>Teachers who are experienced.</a:t>
            </a:r>
          </a:p>
          <a:p>
            <a:pPr lvl="1"/>
            <a:r>
              <a:rPr lang="en-US" dirty="0" smtClean="0"/>
              <a:t>Teachers who are qualified.</a:t>
            </a:r>
          </a:p>
          <a:p>
            <a:pPr lvl="1"/>
            <a:r>
              <a:rPr lang="en-US" dirty="0" smtClean="0"/>
              <a:t>Teachers who are placed in a field in which</a:t>
            </a:r>
            <a:br>
              <a:rPr lang="en-US" dirty="0" smtClean="0"/>
            </a:br>
            <a:r>
              <a:rPr lang="en-US" dirty="0" smtClean="0"/>
              <a:t>they have certification.</a:t>
            </a:r>
          </a:p>
          <a:p>
            <a:pPr lvl="1"/>
            <a:r>
              <a:rPr lang="en-US" dirty="0" smtClean="0"/>
              <a:t>Teachers with “proficient” </a:t>
            </a:r>
            <a:r>
              <a:rPr lang="en-US" dirty="0" smtClean="0"/>
              <a:t>ratings </a:t>
            </a:r>
            <a:r>
              <a:rPr lang="en-US" dirty="0" smtClean="0"/>
              <a:t>on the </a:t>
            </a:r>
            <a:br>
              <a:rPr lang="en-US" dirty="0" smtClean="0"/>
            </a:br>
            <a:r>
              <a:rPr lang="en-US" dirty="0" smtClean="0"/>
              <a:t>teacher evaluation system.</a:t>
            </a:r>
            <a:endParaRPr lang="en-US" dirty="0"/>
          </a:p>
        </p:txBody>
      </p:sp>
      <p:sp>
        <p:nvSpPr>
          <p:cNvPr id="3" name="Title 2"/>
          <p:cNvSpPr>
            <a:spLocks noGrp="1"/>
          </p:cNvSpPr>
          <p:nvPr>
            <p:ph type="title"/>
          </p:nvPr>
        </p:nvSpPr>
        <p:spPr/>
        <p:txBody>
          <a:bodyPr>
            <a:normAutofit fontScale="90000"/>
          </a:bodyPr>
          <a:lstStyle/>
          <a:p>
            <a:r>
              <a:rPr lang="en-US" dirty="0" smtClean="0"/>
              <a:t>Equitable Access to Effective Teachers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7026" y="4843306"/>
            <a:ext cx="4382519" cy="92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83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4" end="4"/>
                                            </p:txEl>
                                          </p:spTgt>
                                        </p:tgtEl>
                                        <p:attrNameLst>
                                          <p:attrName>style.color</p:attrName>
                                        </p:attrNameLst>
                                      </p:cBhvr>
                                      <p:to>
                                        <a:srgbClr val="C00000"/>
                                      </p:to>
                                    </p:animClr>
                                    <p:animClr clrSpc="rgb" dir="cw">
                                      <p:cBhvr>
                                        <p:cTn id="7" dur="500" fill="hold"/>
                                        <p:tgtEl>
                                          <p:spTgt spid="2">
                                            <p:txEl>
                                              <p:pRg st="4" end="4"/>
                                            </p:txEl>
                                          </p:spTgt>
                                        </p:tgtEl>
                                        <p:attrNameLst>
                                          <p:attrName>fillcolor</p:attrName>
                                        </p:attrNameLst>
                                      </p:cBhvr>
                                      <p:to>
                                        <a:srgbClr val="C00000"/>
                                      </p:to>
                                    </p:animClr>
                                    <p:set>
                                      <p:cBhvr>
                                        <p:cTn id="8" dur="500" fill="hold"/>
                                        <p:tgtEl>
                                          <p:spTgt spid="2">
                                            <p:txEl>
                                              <p:pRg st="4" end="4"/>
                                            </p:txEl>
                                          </p:spTgt>
                                        </p:tgtEl>
                                        <p:attrNameLst>
                                          <p:attrName>fill.type</p:attrName>
                                        </p:attrNameLst>
                                      </p:cBhvr>
                                      <p:to>
                                        <p:strVal val="solid"/>
                                      </p:to>
                                    </p:set>
                                    <p:set>
                                      <p:cBhvr>
                                        <p:cTn id="9" dur="500" fill="hold"/>
                                        <p:tgtEl>
                                          <p:spTgt spid="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74638"/>
            <a:ext cx="8877300" cy="411162"/>
          </a:xfrm>
        </p:spPr>
        <p:txBody>
          <a:bodyPr>
            <a:normAutofit fontScale="90000"/>
          </a:bodyPr>
          <a:lstStyle/>
          <a:p>
            <a:r>
              <a:rPr lang="en-US" dirty="0" smtClean="0"/>
              <a:t>Vision for an Excellent Educator Workforce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4310782"/>
              </p:ext>
            </p:extLst>
          </p:nvPr>
        </p:nvGraphicFramePr>
        <p:xfrm>
          <a:off x="1307575" y="587030"/>
          <a:ext cx="8871554" cy="5107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prstGeom prst="rect">
            <a:avLst/>
          </a:prstGeom>
        </p:spPr>
        <p:txBody>
          <a:bodyPr/>
          <a:lstStyle/>
          <a:p>
            <a:fld id="{077C1DE7-7B5D-4DBE-B434-DB3915A500C9}" type="slidenum">
              <a:rPr lang="en-US" smtClean="0"/>
              <a:pPr/>
              <a:t>5</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847782519"/>
              </p:ext>
            </p:extLst>
          </p:nvPr>
        </p:nvGraphicFramePr>
        <p:xfrm>
          <a:off x="-1035130" y="2165319"/>
          <a:ext cx="6797685" cy="4451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858105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Connect and align state, district, and preparation program efforts.</a:t>
            </a:r>
          </a:p>
          <a:p>
            <a:r>
              <a:rPr lang="en-US" dirty="0" smtClean="0"/>
              <a:t>Build educator capacity at all levels (e.g., state education agency, institute of higher education, and local education agency).</a:t>
            </a:r>
          </a:p>
          <a:p>
            <a:r>
              <a:rPr lang="en-US" dirty="0" smtClean="0"/>
              <a:t>Tap into leverage points throughout the </a:t>
            </a:r>
            <a:br>
              <a:rPr lang="en-US" dirty="0" smtClean="0"/>
            </a:br>
            <a:r>
              <a:rPr lang="en-US" dirty="0" smtClean="0"/>
              <a:t>educator career continuum.</a:t>
            </a:r>
          </a:p>
          <a:p>
            <a:endParaRPr lang="en-US" dirty="0" smtClean="0"/>
          </a:p>
        </p:txBody>
      </p:sp>
      <p:sp>
        <p:nvSpPr>
          <p:cNvPr id="3" name="Title 2"/>
          <p:cNvSpPr>
            <a:spLocks noGrp="1"/>
          </p:cNvSpPr>
          <p:nvPr>
            <p:ph type="title"/>
          </p:nvPr>
        </p:nvSpPr>
        <p:spPr/>
        <p:txBody>
          <a:bodyPr/>
          <a:lstStyle/>
          <a:p>
            <a:r>
              <a:rPr lang="en-US" dirty="0" smtClean="0"/>
              <a:t>How Do We Get There?</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6</a:t>
            </a:fld>
            <a:endParaRPr lang="en-US" dirty="0"/>
          </a:p>
        </p:txBody>
      </p:sp>
      <p:pic>
        <p:nvPicPr>
          <p:cNvPr id="11266" name="Picture 2" descr="http://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fork in the r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509" y="4059534"/>
            <a:ext cx="2436160" cy="156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532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Leverage Points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65" y="1666592"/>
            <a:ext cx="5116140" cy="40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a:off x="728246" y="4635320"/>
            <a:ext cx="2195929" cy="1426789"/>
          </a:xfrm>
          <a:prstGeom prst="wedgeEllipseCallout">
            <a:avLst>
              <a:gd name="adj1" fmla="val -1748"/>
              <a:gd name="adj2" fmla="val -80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What role can the state education agency play?</a:t>
            </a:r>
            <a:endParaRPr lang="en-US" sz="1800" dirty="0"/>
          </a:p>
        </p:txBody>
      </p:sp>
      <p:sp>
        <p:nvSpPr>
          <p:cNvPr id="2" name="Oval 1"/>
          <p:cNvSpPr/>
          <p:nvPr/>
        </p:nvSpPr>
        <p:spPr>
          <a:xfrm rot="13550432">
            <a:off x="1934933" y="2280227"/>
            <a:ext cx="1255222" cy="23616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Callout 7"/>
          <p:cNvSpPr/>
          <p:nvPr/>
        </p:nvSpPr>
        <p:spPr>
          <a:xfrm>
            <a:off x="0" y="1624851"/>
            <a:ext cx="2354854" cy="1482261"/>
          </a:xfrm>
          <a:prstGeom prst="wedgeEllipseCallout">
            <a:avLst>
              <a:gd name="adj1" fmla="val 41053"/>
              <a:gd name="adj2" fmla="val 55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What role does teacher and leader preparation play?</a:t>
            </a:r>
            <a:endParaRPr lang="en-US" sz="1800" dirty="0"/>
          </a:p>
        </p:txBody>
      </p:sp>
    </p:spTree>
    <p:extLst>
      <p:ext uri="{BB962C8B-B14F-4D97-AF65-F5344CB8AC3E}">
        <p14:creationId xmlns:p14="http://schemas.microsoft.com/office/powerpoint/2010/main" val="3856272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Supply and Demand/Pipeline</a:t>
            </a:r>
          </a:p>
          <a:p>
            <a:pPr lvl="1"/>
            <a:r>
              <a:rPr lang="en-US" dirty="0" smtClean="0"/>
              <a:t>How well does the state, districts, and the preparing programs understand the district shortages?</a:t>
            </a:r>
          </a:p>
          <a:p>
            <a:pPr lvl="1"/>
            <a:r>
              <a:rPr lang="en-US" dirty="0" smtClean="0"/>
              <a:t>How well does the state and </a:t>
            </a:r>
            <a:r>
              <a:rPr lang="en-US" dirty="0" smtClean="0"/>
              <a:t>districts </a:t>
            </a:r>
            <a:r>
              <a:rPr lang="en-US" dirty="0" smtClean="0"/>
              <a:t>collaborate with the preparing programs to create the pipeline needed?</a:t>
            </a:r>
          </a:p>
          <a:p>
            <a:pPr lvl="1"/>
            <a:r>
              <a:rPr lang="en-US" dirty="0" smtClean="0"/>
              <a:t>Has or can the state create incentives for recruitment into shortage areas?</a:t>
            </a:r>
          </a:p>
          <a:p>
            <a:pPr lvl="1"/>
            <a:r>
              <a:rPr lang="en-US" dirty="0" smtClean="0"/>
              <a:t>Can the preparing programs create certification pathways that encourage and entice educators toward certain shortage areas?</a:t>
            </a:r>
          </a:p>
        </p:txBody>
      </p:sp>
      <p:sp>
        <p:nvSpPr>
          <p:cNvPr id="5" name="Title 4"/>
          <p:cNvSpPr>
            <a:spLocks noGrp="1"/>
          </p:cNvSpPr>
          <p:nvPr>
            <p:ph type="title"/>
          </p:nvPr>
        </p:nvSpPr>
        <p:spPr/>
        <p:txBody>
          <a:bodyPr/>
          <a:lstStyle/>
          <a:p>
            <a:r>
              <a:rPr lang="en-US" dirty="0" smtClean="0"/>
              <a:t>Workforce, Shortage, and Prediction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8</a:t>
            </a:fld>
            <a:endParaRPr lang="en-US" dirty="0"/>
          </a:p>
        </p:txBody>
      </p:sp>
      <p:pic>
        <p:nvPicPr>
          <p:cNvPr id="1026" name="Picture 2" descr="http://tse1.mm.bing.net/th?&amp;id=OIP.M1a1db9a001746cbbc09c38fee3962415o0&amp;w=306&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4743450"/>
            <a:ext cx="28575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365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Supply and Demand/Pipeline</a:t>
            </a:r>
          </a:p>
          <a:p>
            <a:pPr lvl="1"/>
            <a:r>
              <a:rPr lang="en-US" dirty="0" smtClean="0"/>
              <a:t>How well does the state, districts, and the preparing programs understand the district shortages?</a:t>
            </a:r>
          </a:p>
          <a:p>
            <a:pPr lvl="1"/>
            <a:r>
              <a:rPr lang="en-US" dirty="0" smtClean="0"/>
              <a:t>How well does the state and </a:t>
            </a:r>
            <a:r>
              <a:rPr lang="en-US" dirty="0" smtClean="0"/>
              <a:t>districts </a:t>
            </a:r>
            <a:r>
              <a:rPr lang="en-US" dirty="0" smtClean="0"/>
              <a:t>collaborate with the preparing programs to create the pipeline needed?</a:t>
            </a:r>
          </a:p>
          <a:p>
            <a:pPr lvl="1"/>
            <a:r>
              <a:rPr lang="en-US" dirty="0" smtClean="0"/>
              <a:t>Has or can the state create incentives for recruitment into shortage areas?</a:t>
            </a:r>
          </a:p>
          <a:p>
            <a:pPr lvl="1"/>
            <a:r>
              <a:rPr lang="en-US" dirty="0" smtClean="0"/>
              <a:t>Can the preparing programs create certification pathways that encourage and entice educators toward certain shortage areas?</a:t>
            </a:r>
          </a:p>
        </p:txBody>
      </p:sp>
      <p:sp>
        <p:nvSpPr>
          <p:cNvPr id="5" name="Title 4"/>
          <p:cNvSpPr>
            <a:spLocks noGrp="1"/>
          </p:cNvSpPr>
          <p:nvPr>
            <p:ph type="title"/>
          </p:nvPr>
        </p:nvSpPr>
        <p:spPr/>
        <p:txBody>
          <a:bodyPr/>
          <a:lstStyle/>
          <a:p>
            <a:r>
              <a:rPr lang="en-US" dirty="0" smtClean="0"/>
              <a:t>Workforce, Shortage, and Prediction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9</a:t>
            </a:fld>
            <a:endParaRPr lang="en-US" dirty="0"/>
          </a:p>
        </p:txBody>
      </p:sp>
      <p:pic>
        <p:nvPicPr>
          <p:cNvPr id="1026" name="Picture 2" descr="http://tse1.mm.bing.net/th?&amp;id=OIP.M1a1db9a001746cbbc09c38fee3962415o0&amp;w=306&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4743450"/>
            <a:ext cx="28575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174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5-2340_GTL-CEEDAR-OSEP_Strat4SWD_050615-FINAL">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TL-CEEDAR-OSEP_PPT_Template_050615" id="{E90067B6-69C8-4591-856F-2D1F6B6350A8}" vid="{A593569A-22CE-4B98-BB94-C316D1E34799}"/>
    </a:ext>
  </a:ext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TL-CEEDAR-OSEP_PPT_Template_050615" id="{E90067B6-69C8-4591-856F-2D1F6B6350A8}" vid="{347F1059-CA01-4F91-8A57-41F201DEA2FD}"/>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TL-CEEDAR-OSEP_PPT_Template_050615" id="{E90067B6-69C8-4591-856F-2D1F6B6350A8}" vid="{0E289523-7719-4050-B528-7B898C46A188}"/>
    </a:ext>
  </a:extLst>
</a:theme>
</file>

<file path=ppt/theme/theme4.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TL-CEEDAR-OSEP_PPT_Template_050615" id="{E90067B6-69C8-4591-856F-2D1F6B6350A8}" vid="{152F29B7-B585-4890-A9AF-1552C7F7389D}"/>
    </a:ext>
  </a:extLst>
</a:theme>
</file>

<file path=ppt/theme/theme5.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0a8f67251c3c4c97766ef3e98abd1085">
  <xsd:schema xmlns:xsd="http://www.w3.org/2001/XMLSchema" xmlns:xs="http://www.w3.org/2001/XMLSchema" xmlns:p="http://schemas.microsoft.com/office/2006/metadata/properties" xmlns:ns2="6a44d00f-12d8-4625-9d23-7790e8b8f83b" targetNamespace="http://schemas.microsoft.com/office/2006/metadata/properties" ma:root="true" ma:fieldsID="f217fc0ed4cc12a67fa15e935fb853a3"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documentManagement>
</p:properties>
</file>

<file path=customXml/itemProps1.xml><?xml version="1.0" encoding="utf-8"?>
<ds:datastoreItem xmlns:ds="http://schemas.openxmlformats.org/officeDocument/2006/customXml" ds:itemID="{74D8EB4D-FA75-45D5-A193-2626EB28B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purl.org/dc/elements/1.1/"/>
    <ds:schemaRef ds:uri="6a44d00f-12d8-4625-9d23-7790e8b8f83b"/>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15-2340_GTL-CEEDAR-OSEP_Strat4SWD_050615-FINAL</Template>
  <TotalTime>396</TotalTime>
  <Words>2825</Words>
  <Application>Microsoft Macintosh PowerPoint</Application>
  <PresentationFormat>On-screen Show (4:3)</PresentationFormat>
  <Paragraphs>301</Paragraphs>
  <Slides>20</Slides>
  <Notes>14</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15-2340_GTL-CEEDAR-OSEP_Strat4SWD_050615-FINAL</vt:lpstr>
      <vt:lpstr>Divider Master</vt:lpstr>
      <vt:lpstr>Basic</vt:lpstr>
      <vt:lpstr>Contact</vt:lpstr>
      <vt:lpstr>1_Contact</vt:lpstr>
      <vt:lpstr> SEA Strategies for Promoting Equity: SEA/IHE Collaboration on Teacher Preparation   Lynn Holdheide, Center on Great Teachers and Leaders &amp; Collaboration for Effective Educator Development Accountability, and Reform (CEEDAR) Center </vt:lpstr>
      <vt:lpstr>Today’s Objectives</vt:lpstr>
      <vt:lpstr>What Is an Effective Teacher?</vt:lpstr>
      <vt:lpstr>Equitable Access to Effective Teachers</vt:lpstr>
      <vt:lpstr>Vision for an Excellent Educator Workforce</vt:lpstr>
      <vt:lpstr>How Do We Get There?</vt:lpstr>
      <vt:lpstr>Leverage Points</vt:lpstr>
      <vt:lpstr>Workforce, Shortage, and Prediction</vt:lpstr>
      <vt:lpstr>Workforce, Shortage, and Prediction</vt:lpstr>
      <vt:lpstr>Workforce, Shortage, and Prediction</vt:lpstr>
      <vt:lpstr>Leverage Points</vt:lpstr>
      <vt:lpstr>Prepare</vt:lpstr>
      <vt:lpstr>Prepare</vt:lpstr>
      <vt:lpstr>Certification and Licensure</vt:lpstr>
      <vt:lpstr>Prepare</vt:lpstr>
      <vt:lpstr>Program Approval</vt:lpstr>
      <vt:lpstr> CEEDAR and Equity Connection Prepare</vt:lpstr>
      <vt:lpstr> CEEDAR and Equity Connection Develop, Support, and Retain</vt:lpstr>
      <vt:lpstr>Develop, Support, and Retain</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Strategies for Promoting Equity: SEA/IHE Collaboration on Teacher Preparation   Date: Friday, May 15, 2015 Time: 1:30–2:30 p.m. Eastern Time</dc:title>
  <dc:creator>Holdheide, Lynn</dc:creator>
  <cp:lastModifiedBy>Chris Times</cp:lastModifiedBy>
  <cp:revision>19</cp:revision>
  <cp:lastPrinted>2013-01-03T18:38:02Z</cp:lastPrinted>
  <dcterms:created xsi:type="dcterms:W3CDTF">2015-11-02T20:05:24Z</dcterms:created>
  <dcterms:modified xsi:type="dcterms:W3CDTF">2015-11-03T14:33:10Z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